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9296400" cy="70104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734" y="9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0" i="0">
                <a:solidFill>
                  <a:srgbClr val="CA0028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600" b="0" i="0">
                <a:solidFill>
                  <a:srgbClr val="81746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10/9/2026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0" i="0">
                <a:solidFill>
                  <a:srgbClr val="CA0028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rgbClr val="81746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10/9/2026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0" i="0">
                <a:solidFill>
                  <a:srgbClr val="CA0028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10/9/2026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3757" y="0"/>
            <a:ext cx="9120242" cy="6850079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56169" y="1005004"/>
            <a:ext cx="1388988" cy="109030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04672" y="510728"/>
            <a:ext cx="587142" cy="585463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530986" y="707643"/>
            <a:ext cx="2033536" cy="186344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804672" y="3770376"/>
            <a:ext cx="256031" cy="36576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0" i="0">
                <a:solidFill>
                  <a:srgbClr val="CA0028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10/9/2026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10/9/2026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258569" y="236042"/>
            <a:ext cx="4599305" cy="635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0" i="0">
                <a:solidFill>
                  <a:srgbClr val="CA0028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058456" y="1245603"/>
            <a:ext cx="7334250" cy="36506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600" b="0" i="0">
                <a:solidFill>
                  <a:srgbClr val="81746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10/9/2026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8.jpg"/><Relationship Id="rId7" Type="http://schemas.openxmlformats.org/officeDocument/2006/relationships/image" Target="../media/image1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10" Type="http://schemas.openxmlformats.org/officeDocument/2006/relationships/image" Target="../media/image19.png"/><Relationship Id="rId4" Type="http://schemas.openxmlformats.org/officeDocument/2006/relationships/image" Target="../media/image13.jpg"/><Relationship Id="rId9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20.png"/><Relationship Id="rId7" Type="http://schemas.openxmlformats.org/officeDocument/2006/relationships/image" Target="../media/image2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jpg"/><Relationship Id="rId10" Type="http://schemas.openxmlformats.org/officeDocument/2006/relationships/image" Target="../media/image26.png"/><Relationship Id="rId4" Type="http://schemas.openxmlformats.org/officeDocument/2006/relationships/image" Target="../media/image8.jpg"/><Relationship Id="rId9" Type="http://schemas.openxmlformats.org/officeDocument/2006/relationships/image" Target="../media/image2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jpg"/><Relationship Id="rId4" Type="http://schemas.openxmlformats.org/officeDocument/2006/relationships/image" Target="../media/image8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0.png"/><Relationship Id="rId7" Type="http://schemas.openxmlformats.org/officeDocument/2006/relationships/image" Target="../media/image33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10" Type="http://schemas.openxmlformats.org/officeDocument/2006/relationships/image" Target="../media/image36.png"/><Relationship Id="rId4" Type="http://schemas.openxmlformats.org/officeDocument/2006/relationships/image" Target="../media/image8.jpg"/><Relationship Id="rId9" Type="http://schemas.openxmlformats.org/officeDocument/2006/relationships/image" Target="../media/image3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clinicalprograms@cornell.ed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03922" y="3679647"/>
            <a:ext cx="3782060" cy="100330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3200" dirty="0">
                <a:solidFill>
                  <a:srgbClr val="E7DFD2"/>
                </a:solidFill>
              </a:rPr>
              <a:t>Clinic</a:t>
            </a:r>
            <a:r>
              <a:rPr sz="3200" spc="-25" dirty="0">
                <a:solidFill>
                  <a:srgbClr val="E7DFD2"/>
                </a:solidFill>
              </a:rPr>
              <a:t> </a:t>
            </a:r>
            <a:r>
              <a:rPr sz="3200" dirty="0">
                <a:solidFill>
                  <a:srgbClr val="E7DFD2"/>
                </a:solidFill>
              </a:rPr>
              <a:t>Application</a:t>
            </a:r>
            <a:r>
              <a:rPr sz="3200" spc="-20" dirty="0">
                <a:solidFill>
                  <a:srgbClr val="E7DFD2"/>
                </a:solidFill>
              </a:rPr>
              <a:t> </a:t>
            </a:r>
            <a:r>
              <a:rPr sz="3200" spc="-50" dirty="0">
                <a:solidFill>
                  <a:srgbClr val="E7DFD2"/>
                </a:solidFill>
              </a:rPr>
              <a:t>&amp; </a:t>
            </a:r>
            <a:r>
              <a:rPr lang="en-US" sz="3200" spc="-50" dirty="0">
                <a:solidFill>
                  <a:srgbClr val="E7DFD2"/>
                </a:solidFill>
              </a:rPr>
              <a:t>Selection</a:t>
            </a:r>
            <a:r>
              <a:rPr sz="3200" spc="-50" dirty="0">
                <a:solidFill>
                  <a:srgbClr val="E7DFD2"/>
                </a:solidFill>
              </a:rPr>
              <a:t> </a:t>
            </a:r>
            <a:r>
              <a:rPr sz="3200" spc="-10" dirty="0">
                <a:solidFill>
                  <a:srgbClr val="E7DFD2"/>
                </a:solidFill>
              </a:rPr>
              <a:t>Process</a:t>
            </a:r>
            <a:endParaRPr sz="3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29734" y="6879"/>
              <a:ext cx="8414265" cy="685112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36676" y="0"/>
              <a:ext cx="4931664" cy="6857999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280160" y="2831084"/>
              <a:ext cx="5192801" cy="3735565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0795">
              <a:lnSpc>
                <a:spcPct val="100000"/>
              </a:lnSpc>
              <a:spcBef>
                <a:spcPts val="95"/>
              </a:spcBef>
            </a:pPr>
            <a:r>
              <a:rPr dirty="0"/>
              <a:t>Step</a:t>
            </a:r>
            <a:r>
              <a:rPr spc="60" dirty="0"/>
              <a:t> </a:t>
            </a:r>
            <a:r>
              <a:rPr spc="-25" dirty="0"/>
              <a:t>One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265555" y="952969"/>
            <a:ext cx="7141209" cy="1714500"/>
          </a:xfrm>
          <a:prstGeom prst="rect">
            <a:avLst/>
          </a:prstGeom>
        </p:spPr>
        <p:txBody>
          <a:bodyPr vert="horz" wrap="square" lIns="0" tIns="53340" rIns="0" bIns="0" rtlCol="0">
            <a:spAutoFit/>
          </a:bodyPr>
          <a:lstStyle/>
          <a:p>
            <a:pPr marL="12700" marR="1005840">
              <a:lnSpc>
                <a:spcPts val="2600"/>
              </a:lnSpc>
              <a:spcBef>
                <a:spcPts val="420"/>
              </a:spcBef>
            </a:pPr>
            <a:r>
              <a:rPr sz="2400" dirty="0">
                <a:solidFill>
                  <a:srgbClr val="817460"/>
                </a:solidFill>
                <a:latin typeface="Arial"/>
                <a:cs typeface="Arial"/>
              </a:rPr>
              <a:t>From</a:t>
            </a:r>
            <a:r>
              <a:rPr sz="2400" spc="-5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817460"/>
                </a:solidFill>
                <a:latin typeface="Arial"/>
                <a:cs typeface="Arial"/>
              </a:rPr>
              <a:t>the</a:t>
            </a:r>
            <a:r>
              <a:rPr sz="2400" spc="-5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817460"/>
                </a:solidFill>
                <a:latin typeface="Arial"/>
                <a:cs typeface="Arial"/>
              </a:rPr>
              <a:t>Launchpad</a:t>
            </a:r>
            <a:r>
              <a:rPr sz="2400" spc="-5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817460"/>
                </a:solidFill>
                <a:latin typeface="Arial"/>
                <a:cs typeface="Arial"/>
              </a:rPr>
              <a:t>-</a:t>
            </a:r>
            <a:r>
              <a:rPr sz="2400" spc="-5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817460"/>
                </a:solidFill>
                <a:latin typeface="Arial"/>
                <a:cs typeface="Arial"/>
              </a:rPr>
              <a:t>My</a:t>
            </a:r>
            <a:r>
              <a:rPr sz="2400" spc="-5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817460"/>
                </a:solidFill>
                <a:latin typeface="Arial"/>
                <a:cs typeface="Arial"/>
              </a:rPr>
              <a:t>Information</a:t>
            </a:r>
            <a:r>
              <a:rPr sz="2400" spc="-5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817460"/>
                </a:solidFill>
                <a:latin typeface="Arial"/>
                <a:cs typeface="Arial"/>
              </a:rPr>
              <a:t>-</a:t>
            </a:r>
            <a:r>
              <a:rPr sz="2400" spc="-5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817460"/>
                </a:solidFill>
                <a:latin typeface="Arial"/>
                <a:cs typeface="Arial"/>
              </a:rPr>
              <a:t>Clinic Registration.</a:t>
            </a:r>
            <a:endParaRPr sz="2400">
              <a:latin typeface="Arial"/>
              <a:cs typeface="Arial"/>
            </a:endParaRPr>
          </a:p>
          <a:p>
            <a:pPr marL="12700" marR="5080">
              <a:lnSpc>
                <a:spcPts val="2610"/>
              </a:lnSpc>
              <a:tabLst>
                <a:tab pos="3041650" algn="l"/>
              </a:tabLst>
            </a:pPr>
            <a:r>
              <a:rPr sz="2400" dirty="0">
                <a:solidFill>
                  <a:srgbClr val="817460"/>
                </a:solidFill>
                <a:latin typeface="Arial"/>
                <a:cs typeface="Arial"/>
              </a:rPr>
              <a:t>Once</a:t>
            </a:r>
            <a:r>
              <a:rPr sz="2400" spc="-7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817460"/>
                </a:solidFill>
                <a:latin typeface="Arial"/>
                <a:cs typeface="Arial"/>
              </a:rPr>
              <a:t>you</a:t>
            </a:r>
            <a:r>
              <a:rPr sz="2400" spc="-6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817460"/>
                </a:solidFill>
                <a:latin typeface="Arial"/>
                <a:cs typeface="Arial"/>
              </a:rPr>
              <a:t>login</a:t>
            </a:r>
            <a:r>
              <a:rPr sz="2400" spc="-3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817460"/>
                </a:solidFill>
                <a:latin typeface="Arial"/>
                <a:cs typeface="Arial"/>
              </a:rPr>
              <a:t>with</a:t>
            </a:r>
            <a:r>
              <a:rPr sz="2400" spc="-6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817460"/>
                </a:solidFill>
                <a:latin typeface="Arial"/>
                <a:cs typeface="Arial"/>
              </a:rPr>
              <a:t>your</a:t>
            </a:r>
            <a:r>
              <a:rPr sz="2400" spc="-6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817460"/>
                </a:solidFill>
                <a:latin typeface="Arial"/>
                <a:cs typeface="Arial"/>
              </a:rPr>
              <a:t>NetID</a:t>
            </a:r>
            <a:r>
              <a:rPr sz="2400" spc="-6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817460"/>
                </a:solidFill>
                <a:latin typeface="Arial"/>
                <a:cs typeface="Arial"/>
              </a:rPr>
              <a:t>and</a:t>
            </a:r>
            <a:r>
              <a:rPr sz="2400" spc="-7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817460"/>
                </a:solidFill>
                <a:latin typeface="Arial"/>
                <a:cs typeface="Arial"/>
              </a:rPr>
              <a:t>password,</a:t>
            </a:r>
            <a:r>
              <a:rPr sz="2400" spc="-6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2400" spc="-25" dirty="0">
                <a:solidFill>
                  <a:srgbClr val="817460"/>
                </a:solidFill>
                <a:latin typeface="Arial"/>
                <a:cs typeface="Arial"/>
              </a:rPr>
              <a:t>you </a:t>
            </a:r>
            <a:r>
              <a:rPr sz="2400" dirty="0">
                <a:solidFill>
                  <a:srgbClr val="817460"/>
                </a:solidFill>
                <a:latin typeface="Arial"/>
                <a:cs typeface="Arial"/>
              </a:rPr>
              <a:t>will</a:t>
            </a:r>
            <a:r>
              <a:rPr sz="2400" spc="-3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817460"/>
                </a:solidFill>
                <a:latin typeface="Arial"/>
                <a:cs typeface="Arial"/>
              </a:rPr>
              <a:t>be</a:t>
            </a:r>
            <a:r>
              <a:rPr sz="2400" spc="-5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817460"/>
                </a:solidFill>
                <a:latin typeface="Arial"/>
                <a:cs typeface="Arial"/>
              </a:rPr>
              <a:t>asked</a:t>
            </a:r>
            <a:r>
              <a:rPr sz="2400" spc="-4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817460"/>
                </a:solidFill>
                <a:latin typeface="Arial"/>
                <a:cs typeface="Arial"/>
              </a:rPr>
              <a:t>to</a:t>
            </a:r>
            <a:r>
              <a:rPr sz="2400" spc="-5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817460"/>
                </a:solidFill>
                <a:latin typeface="Arial"/>
                <a:cs typeface="Arial"/>
              </a:rPr>
              <a:t>sign</a:t>
            </a:r>
            <a:r>
              <a:rPr sz="2400" spc="-3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817460"/>
                </a:solidFill>
                <a:latin typeface="Arial"/>
                <a:cs typeface="Arial"/>
              </a:rPr>
              <a:t>the</a:t>
            </a:r>
            <a:r>
              <a:rPr sz="2400" spc="-6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817460"/>
                </a:solidFill>
                <a:latin typeface="Arial"/>
                <a:cs typeface="Arial"/>
              </a:rPr>
              <a:t>honor</a:t>
            </a:r>
            <a:r>
              <a:rPr sz="2400" spc="-3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817460"/>
                </a:solidFill>
                <a:latin typeface="Arial"/>
                <a:cs typeface="Arial"/>
              </a:rPr>
              <a:t>pledge</a:t>
            </a:r>
            <a:r>
              <a:rPr sz="2400" spc="-2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817460"/>
                </a:solidFill>
                <a:latin typeface="Arial"/>
                <a:cs typeface="Arial"/>
              </a:rPr>
              <a:t>(if</a:t>
            </a:r>
            <a:r>
              <a:rPr sz="2400" spc="-4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817460"/>
                </a:solidFill>
                <a:latin typeface="Arial"/>
                <a:cs typeface="Arial"/>
              </a:rPr>
              <a:t>you</a:t>
            </a:r>
            <a:r>
              <a:rPr sz="2400" spc="-4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2400" spc="-20" dirty="0">
                <a:solidFill>
                  <a:srgbClr val="817460"/>
                </a:solidFill>
                <a:latin typeface="Arial"/>
                <a:cs typeface="Arial"/>
              </a:rPr>
              <a:t>have </a:t>
            </a:r>
            <a:r>
              <a:rPr sz="2400" dirty="0">
                <a:solidFill>
                  <a:srgbClr val="817460"/>
                </a:solidFill>
                <a:latin typeface="Arial"/>
                <a:cs typeface="Arial"/>
              </a:rPr>
              <a:t>not</a:t>
            </a:r>
            <a:r>
              <a:rPr sz="2400" spc="-7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817460"/>
                </a:solidFill>
                <a:latin typeface="Arial"/>
                <a:cs typeface="Arial"/>
              </a:rPr>
              <a:t>already</a:t>
            </a:r>
            <a:r>
              <a:rPr sz="2400" spc="-4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817460"/>
                </a:solidFill>
                <a:latin typeface="Arial"/>
                <a:cs typeface="Arial"/>
              </a:rPr>
              <a:t>done</a:t>
            </a:r>
            <a:r>
              <a:rPr sz="2400" spc="-5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2400" spc="-20" dirty="0">
                <a:solidFill>
                  <a:srgbClr val="817460"/>
                </a:solidFill>
                <a:latin typeface="Arial"/>
                <a:cs typeface="Arial"/>
              </a:rPr>
              <a:t>so).</a:t>
            </a:r>
            <a:r>
              <a:rPr sz="2400" dirty="0">
                <a:solidFill>
                  <a:srgbClr val="817460"/>
                </a:solidFill>
                <a:latin typeface="Arial"/>
                <a:cs typeface="Arial"/>
              </a:rPr>
              <a:t>	Then,</a:t>
            </a:r>
            <a:r>
              <a:rPr sz="2400" spc="-3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817460"/>
                </a:solidFill>
                <a:latin typeface="Arial"/>
                <a:cs typeface="Arial"/>
              </a:rPr>
              <a:t>you</a:t>
            </a:r>
            <a:r>
              <a:rPr sz="2400" spc="-3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817460"/>
                </a:solidFill>
                <a:latin typeface="Arial"/>
                <a:cs typeface="Arial"/>
              </a:rPr>
              <a:t>will</a:t>
            </a:r>
            <a:r>
              <a:rPr sz="2400" spc="-2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817460"/>
                </a:solidFill>
                <a:latin typeface="Arial"/>
                <a:cs typeface="Arial"/>
              </a:rPr>
              <a:t>see</a:t>
            </a:r>
            <a:r>
              <a:rPr sz="2400" spc="-3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817460"/>
                </a:solidFill>
                <a:latin typeface="Arial"/>
                <a:cs typeface="Arial"/>
              </a:rPr>
              <a:t>this</a:t>
            </a:r>
            <a:r>
              <a:rPr sz="2400" spc="-3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817460"/>
                </a:solidFill>
                <a:latin typeface="Arial"/>
                <a:cs typeface="Arial"/>
              </a:rPr>
              <a:t>screen.</a:t>
            </a:r>
            <a:endParaRPr sz="2400">
              <a:latin typeface="Arial"/>
              <a:cs typeface="Arial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6719316" y="3158756"/>
            <a:ext cx="2298700" cy="1059180"/>
            <a:chOff x="6719316" y="3158756"/>
            <a:chExt cx="2298700" cy="1059180"/>
          </a:xfrm>
        </p:grpSpPr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719316" y="3158756"/>
              <a:ext cx="2298192" cy="1059167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6774942" y="3191509"/>
              <a:ext cx="2192020" cy="952500"/>
            </a:xfrm>
            <a:custGeom>
              <a:avLst/>
              <a:gdLst/>
              <a:ahLst/>
              <a:cxnLst/>
              <a:rect l="l" t="t" r="r" b="b"/>
              <a:pathLst>
                <a:path w="2192020" h="952500">
                  <a:moveTo>
                    <a:pt x="2191511" y="0"/>
                  </a:moveTo>
                  <a:lnTo>
                    <a:pt x="0" y="0"/>
                  </a:lnTo>
                  <a:lnTo>
                    <a:pt x="0" y="952500"/>
                  </a:lnTo>
                  <a:lnTo>
                    <a:pt x="2191511" y="952500"/>
                  </a:lnTo>
                  <a:lnTo>
                    <a:pt x="2191511" y="0"/>
                  </a:lnTo>
                  <a:close/>
                </a:path>
              </a:pathLst>
            </a:custGeom>
            <a:solidFill>
              <a:srgbClr val="F6F5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6774942" y="3191509"/>
              <a:ext cx="2192020" cy="952500"/>
            </a:xfrm>
            <a:custGeom>
              <a:avLst/>
              <a:gdLst/>
              <a:ahLst/>
              <a:cxnLst/>
              <a:rect l="l" t="t" r="r" b="b"/>
              <a:pathLst>
                <a:path w="2192020" h="952500">
                  <a:moveTo>
                    <a:pt x="0" y="952500"/>
                  </a:moveTo>
                  <a:lnTo>
                    <a:pt x="2191511" y="952500"/>
                  </a:lnTo>
                  <a:lnTo>
                    <a:pt x="2191511" y="0"/>
                  </a:lnTo>
                  <a:lnTo>
                    <a:pt x="0" y="0"/>
                  </a:lnTo>
                  <a:lnTo>
                    <a:pt x="0" y="952500"/>
                  </a:lnTo>
                  <a:close/>
                </a:path>
              </a:pathLst>
            </a:custGeom>
            <a:ln w="25908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6827901" y="3309365"/>
            <a:ext cx="181038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Click</a:t>
            </a:r>
            <a:r>
              <a:rPr sz="1200" spc="-1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this</a:t>
            </a:r>
            <a:r>
              <a:rPr sz="1200" spc="-1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link</a:t>
            </a:r>
            <a:r>
              <a:rPr sz="1200" spc="-1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to read</a:t>
            </a:r>
            <a:r>
              <a:rPr sz="1200" spc="-2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817460"/>
                </a:solidFill>
                <a:latin typeface="Arial"/>
                <a:cs typeface="Arial"/>
              </a:rPr>
              <a:t>more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information</a:t>
            </a:r>
            <a:r>
              <a:rPr sz="1200" spc="-5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about</a:t>
            </a:r>
            <a:r>
              <a:rPr sz="1200" spc="-5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817460"/>
                </a:solidFill>
                <a:latin typeface="Arial"/>
                <a:cs typeface="Arial"/>
              </a:rPr>
              <a:t>degree requirements,</a:t>
            </a:r>
            <a:r>
              <a:rPr sz="1200" spc="-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credit</a:t>
            </a:r>
            <a:r>
              <a:rPr sz="1200" spc="3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817460"/>
                </a:solidFill>
                <a:latin typeface="Arial"/>
                <a:cs typeface="Arial"/>
              </a:rPr>
              <a:t>limits, </a:t>
            </a:r>
            <a:r>
              <a:rPr sz="1200" spc="-20" dirty="0">
                <a:solidFill>
                  <a:srgbClr val="817460"/>
                </a:solidFill>
                <a:latin typeface="Arial"/>
                <a:cs typeface="Arial"/>
              </a:rPr>
              <a:t>etc.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5305044" y="3459271"/>
            <a:ext cx="1508760" cy="238125"/>
            <a:chOff x="5305044" y="3459271"/>
            <a:chExt cx="1508760" cy="238125"/>
          </a:xfrm>
        </p:grpSpPr>
        <p:pic>
          <p:nvPicPr>
            <p:cNvPr id="14" name="object 1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305044" y="3459271"/>
              <a:ext cx="1508760" cy="237832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5426201" y="3494024"/>
              <a:ext cx="1350010" cy="78105"/>
            </a:xfrm>
            <a:custGeom>
              <a:avLst/>
              <a:gdLst/>
              <a:ahLst/>
              <a:cxnLst/>
              <a:rect l="l" t="t" r="r" b="b"/>
              <a:pathLst>
                <a:path w="1350009" h="78104">
                  <a:moveTo>
                    <a:pt x="77723" y="0"/>
                  </a:moveTo>
                  <a:lnTo>
                    <a:pt x="0" y="38862"/>
                  </a:lnTo>
                  <a:lnTo>
                    <a:pt x="77723" y="77724"/>
                  </a:lnTo>
                  <a:lnTo>
                    <a:pt x="77723" y="51816"/>
                  </a:lnTo>
                  <a:lnTo>
                    <a:pt x="64769" y="51816"/>
                  </a:lnTo>
                  <a:lnTo>
                    <a:pt x="64769" y="25908"/>
                  </a:lnTo>
                  <a:lnTo>
                    <a:pt x="77723" y="25908"/>
                  </a:lnTo>
                  <a:lnTo>
                    <a:pt x="77723" y="0"/>
                  </a:lnTo>
                  <a:close/>
                </a:path>
                <a:path w="1350009" h="78104">
                  <a:moveTo>
                    <a:pt x="77723" y="25908"/>
                  </a:moveTo>
                  <a:lnTo>
                    <a:pt x="64769" y="25908"/>
                  </a:lnTo>
                  <a:lnTo>
                    <a:pt x="64769" y="51816"/>
                  </a:lnTo>
                  <a:lnTo>
                    <a:pt x="77723" y="51816"/>
                  </a:lnTo>
                  <a:lnTo>
                    <a:pt x="77723" y="25908"/>
                  </a:lnTo>
                  <a:close/>
                </a:path>
                <a:path w="1350009" h="78104">
                  <a:moveTo>
                    <a:pt x="1349628" y="25908"/>
                  </a:moveTo>
                  <a:lnTo>
                    <a:pt x="77723" y="25908"/>
                  </a:lnTo>
                  <a:lnTo>
                    <a:pt x="77723" y="51816"/>
                  </a:lnTo>
                  <a:lnTo>
                    <a:pt x="1349628" y="51816"/>
                  </a:lnTo>
                  <a:lnTo>
                    <a:pt x="1349628" y="25908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08217" y="0"/>
              <a:ext cx="8424672" cy="6824666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36675" y="0"/>
              <a:ext cx="4931664" cy="6857999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289303" y="1828800"/>
              <a:ext cx="4655820" cy="4328160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258569" y="236042"/>
            <a:ext cx="215519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Step</a:t>
            </a:r>
            <a:r>
              <a:rPr spc="5" dirty="0"/>
              <a:t> </a:t>
            </a:r>
            <a:r>
              <a:rPr spc="-35" dirty="0"/>
              <a:t>Two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270292" y="950963"/>
            <a:ext cx="6826884" cy="728980"/>
          </a:xfrm>
          <a:prstGeom prst="rect">
            <a:avLst/>
          </a:prstGeom>
        </p:spPr>
        <p:txBody>
          <a:bodyPr vert="horz" wrap="square" lIns="0" tIns="46990" rIns="0" bIns="0" rtlCol="0">
            <a:spAutoFit/>
          </a:bodyPr>
          <a:lstStyle/>
          <a:p>
            <a:pPr marL="12700" marR="5080">
              <a:lnSpc>
                <a:spcPts val="2660"/>
              </a:lnSpc>
              <a:spcBef>
                <a:spcPts val="370"/>
              </a:spcBef>
            </a:pPr>
            <a:r>
              <a:rPr sz="2400" dirty="0">
                <a:solidFill>
                  <a:srgbClr val="817460"/>
                </a:solidFill>
                <a:latin typeface="Arial"/>
                <a:cs typeface="Arial"/>
              </a:rPr>
              <a:t>On</a:t>
            </a:r>
            <a:r>
              <a:rPr sz="2400" spc="-5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817460"/>
                </a:solidFill>
                <a:latin typeface="Arial"/>
                <a:cs typeface="Arial"/>
              </a:rPr>
              <a:t>this</a:t>
            </a:r>
            <a:r>
              <a:rPr sz="2400" spc="-5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817460"/>
                </a:solidFill>
                <a:latin typeface="Arial"/>
                <a:cs typeface="Arial"/>
              </a:rPr>
              <a:t>screen,</a:t>
            </a:r>
            <a:r>
              <a:rPr sz="2400" spc="-5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817460"/>
                </a:solidFill>
                <a:latin typeface="Arial"/>
                <a:cs typeface="Arial"/>
              </a:rPr>
              <a:t>you</a:t>
            </a:r>
            <a:r>
              <a:rPr sz="2400" spc="-5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817460"/>
                </a:solidFill>
                <a:latin typeface="Arial"/>
                <a:cs typeface="Arial"/>
              </a:rPr>
              <a:t>will</a:t>
            </a:r>
            <a:r>
              <a:rPr sz="2400" spc="-1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817460"/>
                </a:solidFill>
                <a:latin typeface="Arial"/>
                <a:cs typeface="Arial"/>
              </a:rPr>
              <a:t>rank</a:t>
            </a:r>
            <a:r>
              <a:rPr sz="2400" spc="-6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817460"/>
                </a:solidFill>
                <a:latin typeface="Arial"/>
                <a:cs typeface="Arial"/>
              </a:rPr>
              <a:t>the</a:t>
            </a:r>
            <a:r>
              <a:rPr sz="2400" spc="-5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817460"/>
                </a:solidFill>
                <a:latin typeface="Arial"/>
                <a:cs typeface="Arial"/>
              </a:rPr>
              <a:t>clinical</a:t>
            </a:r>
            <a:r>
              <a:rPr sz="2400" spc="-1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817460"/>
                </a:solidFill>
                <a:latin typeface="Arial"/>
                <a:cs typeface="Arial"/>
              </a:rPr>
              <a:t>courses </a:t>
            </a:r>
            <a:r>
              <a:rPr sz="2400" dirty="0">
                <a:solidFill>
                  <a:srgbClr val="817460"/>
                </a:solidFill>
                <a:latin typeface="Arial"/>
                <a:cs typeface="Arial"/>
              </a:rPr>
              <a:t>that</a:t>
            </a:r>
            <a:r>
              <a:rPr sz="2400" spc="-5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817460"/>
                </a:solidFill>
                <a:latin typeface="Arial"/>
                <a:cs typeface="Arial"/>
              </a:rPr>
              <a:t>you’re</a:t>
            </a:r>
            <a:r>
              <a:rPr sz="2400" spc="-4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817460"/>
                </a:solidFill>
                <a:latin typeface="Arial"/>
                <a:cs typeface="Arial"/>
              </a:rPr>
              <a:t>interested</a:t>
            </a:r>
            <a:r>
              <a:rPr sz="2400" spc="-5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817460"/>
                </a:solidFill>
                <a:latin typeface="Arial"/>
                <a:cs typeface="Arial"/>
              </a:rPr>
              <a:t>in</a:t>
            </a:r>
            <a:r>
              <a:rPr sz="2400" spc="-4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817460"/>
                </a:solidFill>
                <a:latin typeface="Arial"/>
                <a:cs typeface="Arial"/>
              </a:rPr>
              <a:t>taking</a:t>
            </a:r>
            <a:r>
              <a:rPr sz="2400" spc="-5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817460"/>
                </a:solidFill>
                <a:latin typeface="Arial"/>
                <a:cs typeface="Arial"/>
              </a:rPr>
              <a:t>during</a:t>
            </a:r>
            <a:r>
              <a:rPr sz="2400" spc="-2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817460"/>
                </a:solidFill>
                <a:latin typeface="Arial"/>
                <a:cs typeface="Arial"/>
              </a:rPr>
              <a:t>the</a:t>
            </a:r>
            <a:r>
              <a:rPr sz="2400" spc="-3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817460"/>
                </a:solidFill>
                <a:latin typeface="Arial"/>
                <a:cs typeface="Arial"/>
              </a:rPr>
              <a:t>Fall</a:t>
            </a:r>
            <a:r>
              <a:rPr sz="2400" spc="2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2400" spc="-20" dirty="0">
                <a:solidFill>
                  <a:srgbClr val="817460"/>
                </a:solidFill>
                <a:latin typeface="Arial"/>
                <a:cs typeface="Arial"/>
              </a:rPr>
              <a:t>term</a:t>
            </a:r>
            <a:endParaRPr sz="2400">
              <a:latin typeface="Arial"/>
              <a:cs typeface="Arial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6236208" y="3075419"/>
            <a:ext cx="2565400" cy="1915795"/>
            <a:chOff x="6236208" y="3075419"/>
            <a:chExt cx="2565400" cy="1915795"/>
          </a:xfrm>
        </p:grpSpPr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236208" y="3075419"/>
              <a:ext cx="2564891" cy="890028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6291834" y="3108197"/>
              <a:ext cx="2458720" cy="783590"/>
            </a:xfrm>
            <a:custGeom>
              <a:avLst/>
              <a:gdLst/>
              <a:ahLst/>
              <a:cxnLst/>
              <a:rect l="l" t="t" r="r" b="b"/>
              <a:pathLst>
                <a:path w="2458720" h="783589">
                  <a:moveTo>
                    <a:pt x="0" y="783335"/>
                  </a:moveTo>
                  <a:lnTo>
                    <a:pt x="2458212" y="783335"/>
                  </a:lnTo>
                  <a:lnTo>
                    <a:pt x="2458212" y="0"/>
                  </a:lnTo>
                  <a:lnTo>
                    <a:pt x="0" y="0"/>
                  </a:lnTo>
                  <a:lnTo>
                    <a:pt x="0" y="783335"/>
                  </a:lnTo>
                  <a:close/>
                </a:path>
              </a:pathLst>
            </a:custGeom>
            <a:ln w="25908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268212" y="4037063"/>
              <a:ext cx="2532888" cy="954036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6323838" y="4069841"/>
              <a:ext cx="2426335" cy="847725"/>
            </a:xfrm>
            <a:custGeom>
              <a:avLst/>
              <a:gdLst/>
              <a:ahLst/>
              <a:cxnLst/>
              <a:rect l="l" t="t" r="r" b="b"/>
              <a:pathLst>
                <a:path w="2426334" h="847725">
                  <a:moveTo>
                    <a:pt x="0" y="847343"/>
                  </a:moveTo>
                  <a:lnTo>
                    <a:pt x="2426208" y="847343"/>
                  </a:lnTo>
                  <a:lnTo>
                    <a:pt x="2426208" y="0"/>
                  </a:lnTo>
                  <a:lnTo>
                    <a:pt x="0" y="0"/>
                  </a:lnTo>
                  <a:lnTo>
                    <a:pt x="0" y="847343"/>
                  </a:lnTo>
                  <a:close/>
                </a:path>
              </a:pathLst>
            </a:custGeom>
            <a:ln w="25907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6351523" y="3205098"/>
            <a:ext cx="2314575" cy="25831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8575" marR="333375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Click</a:t>
            </a:r>
            <a:r>
              <a:rPr sz="1200" spc="-1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here</a:t>
            </a:r>
            <a:r>
              <a:rPr sz="1200" spc="-3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to</a:t>
            </a:r>
            <a:r>
              <a:rPr sz="1200" spc="-1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view</a:t>
            </a:r>
            <a:r>
              <a:rPr sz="1200" spc="-1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the</a:t>
            </a:r>
            <a:r>
              <a:rPr sz="1200" spc="-1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817460"/>
                </a:solidFill>
                <a:latin typeface="Arial"/>
                <a:cs typeface="Arial"/>
              </a:rPr>
              <a:t>course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description</a:t>
            </a:r>
            <a:r>
              <a:rPr sz="1200" spc="-7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and</a:t>
            </a:r>
            <a:r>
              <a:rPr sz="1200" spc="-3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817460"/>
                </a:solidFill>
                <a:latin typeface="Arial"/>
                <a:cs typeface="Arial"/>
              </a:rPr>
              <a:t>required documents.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85"/>
              </a:spcBef>
            </a:pPr>
            <a:endParaRPr sz="1200">
              <a:latin typeface="Arial"/>
              <a:cs typeface="Arial"/>
            </a:endParaRPr>
          </a:p>
          <a:p>
            <a:pPr marL="12700" marR="216535">
              <a:lnSpc>
                <a:spcPct val="100000"/>
              </a:lnSpc>
            </a:pPr>
            <a:r>
              <a:rPr sz="1200" spc="-25" dirty="0">
                <a:solidFill>
                  <a:srgbClr val="817460"/>
                </a:solidFill>
                <a:latin typeface="Arial"/>
                <a:cs typeface="Arial"/>
              </a:rPr>
              <a:t>You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can</a:t>
            </a:r>
            <a:r>
              <a:rPr sz="1200" spc="-2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sign</a:t>
            </a:r>
            <a:r>
              <a:rPr sz="1200" spc="-2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up</a:t>
            </a:r>
            <a:r>
              <a:rPr sz="1200" spc="-2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for</a:t>
            </a:r>
            <a:r>
              <a:rPr sz="1200" spc="-3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as</a:t>
            </a:r>
            <a:r>
              <a:rPr sz="1200" spc="-1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817460"/>
                </a:solidFill>
                <a:latin typeface="Arial"/>
                <a:cs typeface="Arial"/>
              </a:rPr>
              <a:t>many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clinics</a:t>
            </a:r>
            <a:r>
              <a:rPr sz="1200" spc="-3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as</a:t>
            </a:r>
            <a:r>
              <a:rPr sz="1200" spc="-3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you’d</a:t>
            </a:r>
            <a:r>
              <a:rPr sz="1200" spc="-3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like.</a:t>
            </a:r>
            <a:r>
              <a:rPr sz="1200" spc="27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817460"/>
                </a:solidFill>
                <a:latin typeface="Arial"/>
                <a:cs typeface="Arial"/>
              </a:rPr>
              <a:t>You must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rank</a:t>
            </a:r>
            <a:r>
              <a:rPr sz="1200" spc="-2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your</a:t>
            </a:r>
            <a:r>
              <a:rPr sz="1200" spc="-1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selections</a:t>
            </a:r>
            <a:r>
              <a:rPr sz="1200" spc="-4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in</a:t>
            </a:r>
            <a:r>
              <a:rPr sz="1200" spc="-2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order</a:t>
            </a:r>
            <a:r>
              <a:rPr sz="1200" spc="-4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817460"/>
                </a:solidFill>
                <a:latin typeface="Arial"/>
                <a:cs typeface="Arial"/>
              </a:rPr>
              <a:t>of </a:t>
            </a:r>
            <a:r>
              <a:rPr sz="1200" spc="-10" dirty="0">
                <a:solidFill>
                  <a:srgbClr val="817460"/>
                </a:solidFill>
                <a:latin typeface="Arial"/>
                <a:cs typeface="Arial"/>
              </a:rPr>
              <a:t>preference.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25"/>
              </a:spcBef>
            </a:pPr>
            <a:endParaRPr sz="1200">
              <a:latin typeface="Arial"/>
              <a:cs typeface="Arial"/>
            </a:endParaRPr>
          </a:p>
          <a:p>
            <a:pPr marL="31115" marR="5080">
              <a:lnSpc>
                <a:spcPct val="100000"/>
              </a:lnSpc>
            </a:pP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A</a:t>
            </a:r>
            <a:r>
              <a:rPr sz="1200" spc="-8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grey</a:t>
            </a:r>
            <a:r>
              <a:rPr sz="1200" spc="-1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background</a:t>
            </a:r>
            <a:r>
              <a:rPr sz="1200" spc="-5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indicates</a:t>
            </a:r>
            <a:r>
              <a:rPr sz="1200" spc="-4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817460"/>
                </a:solidFill>
                <a:latin typeface="Arial"/>
                <a:cs typeface="Arial"/>
              </a:rPr>
              <a:t>a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clinic</a:t>
            </a:r>
            <a:r>
              <a:rPr sz="1200" spc="-3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with</a:t>
            </a:r>
            <a:r>
              <a:rPr sz="1200" spc="-2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a</a:t>
            </a:r>
            <a:r>
              <a:rPr sz="1200" spc="-2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prerequisite</a:t>
            </a:r>
            <a:r>
              <a:rPr sz="1200" spc="-4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you</a:t>
            </a:r>
            <a:r>
              <a:rPr sz="1200" spc="-20" dirty="0">
                <a:solidFill>
                  <a:srgbClr val="817460"/>
                </a:solidFill>
                <a:latin typeface="Arial"/>
                <a:cs typeface="Arial"/>
              </a:rPr>
              <a:t> have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not</a:t>
            </a:r>
            <a:r>
              <a:rPr sz="1200" spc="-2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yet</a:t>
            </a:r>
            <a:r>
              <a:rPr sz="1200" spc="-1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817460"/>
                </a:solidFill>
                <a:latin typeface="Arial"/>
                <a:cs typeface="Arial"/>
              </a:rPr>
              <a:t>fulfilled.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5326379" y="5151120"/>
            <a:ext cx="3482340" cy="805180"/>
            <a:chOff x="5326379" y="5151120"/>
            <a:chExt cx="3482340" cy="805180"/>
          </a:xfrm>
        </p:grpSpPr>
        <p:pic>
          <p:nvPicPr>
            <p:cNvPr id="15" name="object 15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275831" y="5151120"/>
              <a:ext cx="2532888" cy="804697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6331457" y="5183886"/>
              <a:ext cx="2426335" cy="698500"/>
            </a:xfrm>
            <a:custGeom>
              <a:avLst/>
              <a:gdLst/>
              <a:ahLst/>
              <a:cxnLst/>
              <a:rect l="l" t="t" r="r" b="b"/>
              <a:pathLst>
                <a:path w="2426334" h="698500">
                  <a:moveTo>
                    <a:pt x="0" y="697991"/>
                  </a:moveTo>
                  <a:lnTo>
                    <a:pt x="2426208" y="697991"/>
                  </a:lnTo>
                  <a:lnTo>
                    <a:pt x="2426208" y="0"/>
                  </a:lnTo>
                  <a:lnTo>
                    <a:pt x="0" y="0"/>
                  </a:lnTo>
                  <a:lnTo>
                    <a:pt x="0" y="697991"/>
                  </a:lnTo>
                  <a:close/>
                </a:path>
              </a:pathLst>
            </a:custGeom>
            <a:ln w="25908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326379" y="5551932"/>
              <a:ext cx="1043952" cy="237832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5447537" y="5614416"/>
              <a:ext cx="884555" cy="78105"/>
            </a:xfrm>
            <a:custGeom>
              <a:avLst/>
              <a:gdLst/>
              <a:ahLst/>
              <a:cxnLst/>
              <a:rect l="l" t="t" r="r" b="b"/>
              <a:pathLst>
                <a:path w="884554" h="78104">
                  <a:moveTo>
                    <a:pt x="77723" y="0"/>
                  </a:moveTo>
                  <a:lnTo>
                    <a:pt x="0" y="38862"/>
                  </a:lnTo>
                  <a:lnTo>
                    <a:pt x="77723" y="77724"/>
                  </a:lnTo>
                  <a:lnTo>
                    <a:pt x="77723" y="51816"/>
                  </a:lnTo>
                  <a:lnTo>
                    <a:pt x="64769" y="51816"/>
                  </a:lnTo>
                  <a:lnTo>
                    <a:pt x="64769" y="25908"/>
                  </a:lnTo>
                  <a:lnTo>
                    <a:pt x="77723" y="25908"/>
                  </a:lnTo>
                  <a:lnTo>
                    <a:pt x="77723" y="0"/>
                  </a:lnTo>
                  <a:close/>
                </a:path>
                <a:path w="884554" h="78104">
                  <a:moveTo>
                    <a:pt x="77723" y="25908"/>
                  </a:moveTo>
                  <a:lnTo>
                    <a:pt x="64769" y="25908"/>
                  </a:lnTo>
                  <a:lnTo>
                    <a:pt x="64769" y="51816"/>
                  </a:lnTo>
                  <a:lnTo>
                    <a:pt x="77723" y="51816"/>
                  </a:lnTo>
                  <a:lnTo>
                    <a:pt x="77723" y="25908"/>
                  </a:lnTo>
                  <a:close/>
                </a:path>
                <a:path w="884554" h="78104">
                  <a:moveTo>
                    <a:pt x="884427" y="25908"/>
                  </a:moveTo>
                  <a:lnTo>
                    <a:pt x="77723" y="25908"/>
                  </a:lnTo>
                  <a:lnTo>
                    <a:pt x="77723" y="51816"/>
                  </a:lnTo>
                  <a:lnTo>
                    <a:pt x="884427" y="51816"/>
                  </a:lnTo>
                  <a:lnTo>
                    <a:pt x="884427" y="25908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9" name="object 19"/>
          <p:cNvGrpSpPr/>
          <p:nvPr/>
        </p:nvGrpSpPr>
        <p:grpSpPr>
          <a:xfrm>
            <a:off x="2855976" y="3456470"/>
            <a:ext cx="3505200" cy="1356995"/>
            <a:chOff x="2855976" y="3456470"/>
            <a:chExt cx="3505200" cy="1356995"/>
          </a:xfrm>
        </p:grpSpPr>
        <p:pic>
          <p:nvPicPr>
            <p:cNvPr id="20" name="object 20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855976" y="3456470"/>
              <a:ext cx="3470148" cy="237832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2977134" y="3518915"/>
              <a:ext cx="3310890" cy="78105"/>
            </a:xfrm>
            <a:custGeom>
              <a:avLst/>
              <a:gdLst/>
              <a:ahLst/>
              <a:cxnLst/>
              <a:rect l="l" t="t" r="r" b="b"/>
              <a:pathLst>
                <a:path w="3310890" h="78104">
                  <a:moveTo>
                    <a:pt x="77723" y="0"/>
                  </a:moveTo>
                  <a:lnTo>
                    <a:pt x="0" y="38862"/>
                  </a:lnTo>
                  <a:lnTo>
                    <a:pt x="77723" y="77724"/>
                  </a:lnTo>
                  <a:lnTo>
                    <a:pt x="77723" y="51816"/>
                  </a:lnTo>
                  <a:lnTo>
                    <a:pt x="64769" y="51816"/>
                  </a:lnTo>
                  <a:lnTo>
                    <a:pt x="64769" y="25908"/>
                  </a:lnTo>
                  <a:lnTo>
                    <a:pt x="77723" y="25908"/>
                  </a:lnTo>
                  <a:lnTo>
                    <a:pt x="77723" y="0"/>
                  </a:lnTo>
                  <a:close/>
                </a:path>
                <a:path w="3310890" h="78104">
                  <a:moveTo>
                    <a:pt x="77723" y="25908"/>
                  </a:moveTo>
                  <a:lnTo>
                    <a:pt x="64769" y="25908"/>
                  </a:lnTo>
                  <a:lnTo>
                    <a:pt x="64769" y="51816"/>
                  </a:lnTo>
                  <a:lnTo>
                    <a:pt x="77723" y="51816"/>
                  </a:lnTo>
                  <a:lnTo>
                    <a:pt x="77723" y="25908"/>
                  </a:lnTo>
                  <a:close/>
                </a:path>
                <a:path w="3310890" h="78104">
                  <a:moveTo>
                    <a:pt x="3310890" y="25908"/>
                  </a:moveTo>
                  <a:lnTo>
                    <a:pt x="77723" y="25908"/>
                  </a:lnTo>
                  <a:lnTo>
                    <a:pt x="77723" y="51816"/>
                  </a:lnTo>
                  <a:lnTo>
                    <a:pt x="3310890" y="51816"/>
                  </a:lnTo>
                  <a:lnTo>
                    <a:pt x="3310890" y="25908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2" name="object 2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634227" y="4575086"/>
              <a:ext cx="726948" cy="237832"/>
            </a:xfrm>
            <a:prstGeom prst="rect">
              <a:avLst/>
            </a:prstGeom>
          </p:spPr>
        </p:pic>
        <p:sp>
          <p:nvSpPr>
            <p:cNvPr id="23" name="object 23"/>
            <p:cNvSpPr/>
            <p:nvPr/>
          </p:nvSpPr>
          <p:spPr>
            <a:xfrm>
              <a:off x="5755386" y="4637531"/>
              <a:ext cx="567690" cy="78105"/>
            </a:xfrm>
            <a:custGeom>
              <a:avLst/>
              <a:gdLst/>
              <a:ahLst/>
              <a:cxnLst/>
              <a:rect l="l" t="t" r="r" b="b"/>
              <a:pathLst>
                <a:path w="567689" h="78104">
                  <a:moveTo>
                    <a:pt x="77724" y="0"/>
                  </a:moveTo>
                  <a:lnTo>
                    <a:pt x="0" y="38862"/>
                  </a:lnTo>
                  <a:lnTo>
                    <a:pt x="77724" y="77724"/>
                  </a:lnTo>
                  <a:lnTo>
                    <a:pt x="77724" y="51816"/>
                  </a:lnTo>
                  <a:lnTo>
                    <a:pt x="64770" y="51816"/>
                  </a:lnTo>
                  <a:lnTo>
                    <a:pt x="64770" y="25908"/>
                  </a:lnTo>
                  <a:lnTo>
                    <a:pt x="77724" y="25908"/>
                  </a:lnTo>
                  <a:lnTo>
                    <a:pt x="77724" y="0"/>
                  </a:lnTo>
                  <a:close/>
                </a:path>
                <a:path w="567689" h="78104">
                  <a:moveTo>
                    <a:pt x="77724" y="25908"/>
                  </a:moveTo>
                  <a:lnTo>
                    <a:pt x="64770" y="25908"/>
                  </a:lnTo>
                  <a:lnTo>
                    <a:pt x="64770" y="51816"/>
                  </a:lnTo>
                  <a:lnTo>
                    <a:pt x="77724" y="51816"/>
                  </a:lnTo>
                  <a:lnTo>
                    <a:pt x="77724" y="25908"/>
                  </a:lnTo>
                  <a:close/>
                </a:path>
                <a:path w="567689" h="78104">
                  <a:moveTo>
                    <a:pt x="567436" y="25908"/>
                  </a:moveTo>
                  <a:lnTo>
                    <a:pt x="77724" y="25908"/>
                  </a:lnTo>
                  <a:lnTo>
                    <a:pt x="77724" y="51816"/>
                  </a:lnTo>
                  <a:lnTo>
                    <a:pt x="567436" y="51816"/>
                  </a:lnTo>
                  <a:lnTo>
                    <a:pt x="567436" y="25908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3" name="object 3"/>
            <p:cNvSpPr/>
            <p:nvPr/>
          </p:nvSpPr>
          <p:spPr>
            <a:xfrm>
              <a:off x="2573045" y="6186184"/>
              <a:ext cx="2334895" cy="173355"/>
            </a:xfrm>
            <a:custGeom>
              <a:avLst/>
              <a:gdLst/>
              <a:ahLst/>
              <a:cxnLst/>
              <a:rect l="l" t="t" r="r" b="b"/>
              <a:pathLst>
                <a:path w="2334895" h="173354">
                  <a:moveTo>
                    <a:pt x="2303816" y="0"/>
                  </a:moveTo>
                  <a:lnTo>
                    <a:pt x="30644" y="0"/>
                  </a:lnTo>
                  <a:lnTo>
                    <a:pt x="7661" y="38578"/>
                  </a:lnTo>
                  <a:lnTo>
                    <a:pt x="0" y="86676"/>
                  </a:lnTo>
                  <a:lnTo>
                    <a:pt x="7661" y="134774"/>
                  </a:lnTo>
                  <a:lnTo>
                    <a:pt x="30644" y="173353"/>
                  </a:lnTo>
                  <a:lnTo>
                    <a:pt x="2303816" y="173353"/>
                  </a:lnTo>
                  <a:lnTo>
                    <a:pt x="2326800" y="134774"/>
                  </a:lnTo>
                  <a:lnTo>
                    <a:pt x="2334461" y="86676"/>
                  </a:lnTo>
                  <a:lnTo>
                    <a:pt x="2326800" y="38578"/>
                  </a:lnTo>
                  <a:lnTo>
                    <a:pt x="2303816" y="0"/>
                  </a:lnTo>
                  <a:close/>
                </a:path>
              </a:pathLst>
            </a:custGeom>
            <a:solidFill>
              <a:srgbClr val="FFD100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9144000" cy="6857999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19327" y="0"/>
              <a:ext cx="8424672" cy="6857999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36675" y="0"/>
              <a:ext cx="4931664" cy="6857999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280160" y="1960257"/>
              <a:ext cx="5230367" cy="4102607"/>
            </a:xfrm>
            <a:prstGeom prst="rect">
              <a:avLst/>
            </a:prstGeom>
          </p:spPr>
        </p:pic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Step</a:t>
            </a:r>
            <a:r>
              <a:rPr spc="5" dirty="0"/>
              <a:t> </a:t>
            </a:r>
            <a:r>
              <a:rPr spc="-20" dirty="0"/>
              <a:t>Three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267205" y="954785"/>
            <a:ext cx="5871210" cy="721995"/>
          </a:xfrm>
          <a:prstGeom prst="rect">
            <a:avLst/>
          </a:prstGeom>
        </p:spPr>
        <p:txBody>
          <a:bodyPr vert="horz" wrap="square" lIns="0" tIns="53340" rIns="0" bIns="0" rtlCol="0">
            <a:spAutoFit/>
          </a:bodyPr>
          <a:lstStyle/>
          <a:p>
            <a:pPr marL="12700" marR="5080">
              <a:lnSpc>
                <a:spcPts val="2600"/>
              </a:lnSpc>
              <a:spcBef>
                <a:spcPts val="420"/>
              </a:spcBef>
            </a:pPr>
            <a:r>
              <a:rPr sz="2400" dirty="0">
                <a:solidFill>
                  <a:srgbClr val="817460"/>
                </a:solidFill>
                <a:latin typeface="Arial"/>
                <a:cs typeface="Arial"/>
              </a:rPr>
              <a:t>On</a:t>
            </a:r>
            <a:r>
              <a:rPr sz="2400" spc="-6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817460"/>
                </a:solidFill>
                <a:latin typeface="Arial"/>
                <a:cs typeface="Arial"/>
              </a:rPr>
              <a:t>this</a:t>
            </a:r>
            <a:r>
              <a:rPr sz="2400" spc="-5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817460"/>
                </a:solidFill>
                <a:latin typeface="Arial"/>
                <a:cs typeface="Arial"/>
              </a:rPr>
              <a:t>screen,</a:t>
            </a:r>
            <a:r>
              <a:rPr sz="2400" spc="-5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817460"/>
                </a:solidFill>
                <a:latin typeface="Arial"/>
                <a:cs typeface="Arial"/>
              </a:rPr>
              <a:t>you</a:t>
            </a:r>
            <a:r>
              <a:rPr sz="2400" spc="-5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817460"/>
                </a:solidFill>
                <a:latin typeface="Arial"/>
                <a:cs typeface="Arial"/>
              </a:rPr>
              <a:t>will</a:t>
            </a:r>
            <a:r>
              <a:rPr sz="2400" spc="-2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817460"/>
                </a:solidFill>
                <a:latin typeface="Arial"/>
                <a:cs typeface="Arial"/>
              </a:rPr>
              <a:t>upload</a:t>
            </a:r>
            <a:r>
              <a:rPr sz="2400" spc="-4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817460"/>
                </a:solidFill>
                <a:latin typeface="Arial"/>
                <a:cs typeface="Arial"/>
              </a:rPr>
              <a:t>the</a:t>
            </a:r>
            <a:r>
              <a:rPr sz="2400" spc="-5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817460"/>
                </a:solidFill>
                <a:latin typeface="Arial"/>
                <a:cs typeface="Arial"/>
              </a:rPr>
              <a:t>required </a:t>
            </a:r>
            <a:r>
              <a:rPr sz="2400" dirty="0">
                <a:solidFill>
                  <a:srgbClr val="817460"/>
                </a:solidFill>
                <a:latin typeface="Arial"/>
                <a:cs typeface="Arial"/>
              </a:rPr>
              <a:t>documents</a:t>
            </a:r>
            <a:r>
              <a:rPr sz="2400" spc="-7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817460"/>
                </a:solidFill>
                <a:latin typeface="Arial"/>
                <a:cs typeface="Arial"/>
              </a:rPr>
              <a:t>for</a:t>
            </a:r>
            <a:r>
              <a:rPr sz="2400" spc="-8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817460"/>
                </a:solidFill>
                <a:latin typeface="Arial"/>
                <a:cs typeface="Arial"/>
              </a:rPr>
              <a:t>each</a:t>
            </a:r>
            <a:r>
              <a:rPr sz="2400" spc="-7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817460"/>
                </a:solidFill>
                <a:latin typeface="Arial"/>
                <a:cs typeface="Arial"/>
              </a:rPr>
              <a:t>clinic.</a:t>
            </a:r>
            <a:endParaRPr sz="24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775450" y="5402960"/>
            <a:ext cx="1971039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Use</a:t>
            </a:r>
            <a:r>
              <a:rPr sz="1200" spc="-2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this</a:t>
            </a:r>
            <a:r>
              <a:rPr sz="1200" spc="-1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button</a:t>
            </a:r>
            <a:r>
              <a:rPr sz="1200" spc="-4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to</a:t>
            </a:r>
            <a:r>
              <a:rPr sz="1200" spc="-2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request</a:t>
            </a:r>
            <a:r>
              <a:rPr sz="1200" spc="-2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817460"/>
                </a:solidFill>
                <a:latin typeface="Arial"/>
                <a:cs typeface="Arial"/>
              </a:rPr>
              <a:t>an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unofficial</a:t>
            </a:r>
            <a:r>
              <a:rPr sz="1200" spc="-7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transcript</a:t>
            </a:r>
            <a:r>
              <a:rPr sz="1200" spc="-5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(will</a:t>
            </a:r>
            <a:r>
              <a:rPr sz="1200" spc="-3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817460"/>
                </a:solidFill>
                <a:latin typeface="Arial"/>
                <a:cs typeface="Arial"/>
              </a:rPr>
              <a:t>not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include</a:t>
            </a:r>
            <a:r>
              <a:rPr sz="1200" spc="-5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817460"/>
                </a:solidFill>
                <a:latin typeface="Arial"/>
                <a:cs typeface="Arial"/>
              </a:rPr>
              <a:t>grades).</a:t>
            </a:r>
            <a:endParaRPr sz="12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745985" y="4296917"/>
            <a:ext cx="2283460" cy="683260"/>
          </a:xfrm>
          <a:prstGeom prst="rect">
            <a:avLst/>
          </a:prstGeom>
          <a:ln w="25907">
            <a:solidFill>
              <a:srgbClr val="C00000"/>
            </a:solidFill>
          </a:ln>
        </p:spPr>
        <p:txBody>
          <a:bodyPr vert="horz" wrap="square" lIns="0" tIns="78105" rIns="0" bIns="0" rtlCol="0">
            <a:spAutoFit/>
          </a:bodyPr>
          <a:lstStyle/>
          <a:p>
            <a:pPr marL="41910" marR="32384">
              <a:lnSpc>
                <a:spcPct val="100000"/>
              </a:lnSpc>
              <a:spcBef>
                <a:spcPts val="615"/>
              </a:spcBef>
            </a:pPr>
            <a:r>
              <a:rPr sz="1200" spc="-25" dirty="0">
                <a:solidFill>
                  <a:srgbClr val="817460"/>
                </a:solidFill>
                <a:latin typeface="Arial"/>
                <a:cs typeface="Arial"/>
              </a:rPr>
              <a:t>You</a:t>
            </a:r>
            <a:r>
              <a:rPr sz="1200" spc="-3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may</a:t>
            </a:r>
            <a:r>
              <a:rPr sz="1200" spc="-3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notice</a:t>
            </a:r>
            <a:r>
              <a:rPr sz="1200" spc="-4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that</a:t>
            </a:r>
            <a:r>
              <a:rPr sz="1200" spc="-2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some</a:t>
            </a:r>
            <a:r>
              <a:rPr sz="1200" spc="-3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817460"/>
                </a:solidFill>
                <a:latin typeface="Arial"/>
                <a:cs typeface="Arial"/>
              </a:rPr>
              <a:t>clinics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do</a:t>
            </a:r>
            <a:r>
              <a:rPr sz="1200" spc="-2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not</a:t>
            </a:r>
            <a:r>
              <a:rPr sz="1200" spc="-3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require</a:t>
            </a:r>
            <a:r>
              <a:rPr sz="1200" spc="-2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817460"/>
                </a:solidFill>
                <a:latin typeface="Arial"/>
                <a:cs typeface="Arial"/>
              </a:rPr>
              <a:t>application materials.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6653783" y="2479548"/>
            <a:ext cx="2426335" cy="3615054"/>
            <a:chOff x="6653783" y="2479548"/>
            <a:chExt cx="2426335" cy="3615054"/>
          </a:xfrm>
        </p:grpSpPr>
        <p:pic>
          <p:nvPicPr>
            <p:cNvPr id="13" name="object 1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690359" y="2479548"/>
              <a:ext cx="2318004" cy="992124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690359" y="4264139"/>
              <a:ext cx="2389631" cy="789444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653783" y="5317236"/>
              <a:ext cx="2318004" cy="777265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6709409" y="5350002"/>
              <a:ext cx="2211705" cy="670560"/>
            </a:xfrm>
            <a:custGeom>
              <a:avLst/>
              <a:gdLst/>
              <a:ahLst/>
              <a:cxnLst/>
              <a:rect l="l" t="t" r="r" b="b"/>
              <a:pathLst>
                <a:path w="2211704" h="670560">
                  <a:moveTo>
                    <a:pt x="0" y="670560"/>
                  </a:moveTo>
                  <a:lnTo>
                    <a:pt x="2211324" y="670560"/>
                  </a:lnTo>
                  <a:lnTo>
                    <a:pt x="2211324" y="0"/>
                  </a:lnTo>
                  <a:lnTo>
                    <a:pt x="0" y="0"/>
                  </a:lnTo>
                  <a:lnTo>
                    <a:pt x="0" y="670560"/>
                  </a:lnTo>
                  <a:close/>
                </a:path>
              </a:pathLst>
            </a:custGeom>
            <a:ln w="25908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6745985" y="2512314"/>
            <a:ext cx="2211705" cy="885825"/>
          </a:xfrm>
          <a:prstGeom prst="rect">
            <a:avLst/>
          </a:prstGeom>
          <a:ln w="25907">
            <a:solidFill>
              <a:srgbClr val="C00000"/>
            </a:solidFill>
          </a:ln>
        </p:spPr>
        <p:txBody>
          <a:bodyPr vert="horz" wrap="square" lIns="0" tIns="90170" rIns="0" bIns="0" rtlCol="0">
            <a:spAutoFit/>
          </a:bodyPr>
          <a:lstStyle/>
          <a:p>
            <a:pPr marL="90805" marR="216535">
              <a:lnSpc>
                <a:spcPct val="100000"/>
              </a:lnSpc>
              <a:spcBef>
                <a:spcPts val="710"/>
              </a:spcBef>
            </a:pP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Click</a:t>
            </a:r>
            <a:r>
              <a:rPr sz="1200" spc="-1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the</a:t>
            </a:r>
            <a:r>
              <a:rPr sz="1200" spc="-3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browse</a:t>
            </a:r>
            <a:r>
              <a:rPr sz="1200" spc="-2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button</a:t>
            </a:r>
            <a:r>
              <a:rPr sz="1200" spc="-3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817460"/>
                </a:solidFill>
                <a:latin typeface="Arial"/>
                <a:cs typeface="Arial"/>
              </a:rPr>
              <a:t>to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find</a:t>
            </a:r>
            <a:r>
              <a:rPr sz="1200" spc="-2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the</a:t>
            </a:r>
            <a:r>
              <a:rPr sz="1200" spc="-2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file</a:t>
            </a:r>
            <a:r>
              <a:rPr sz="1200" spc="-2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on</a:t>
            </a:r>
            <a:r>
              <a:rPr sz="1200" spc="-1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817460"/>
                </a:solidFill>
                <a:latin typeface="Arial"/>
                <a:cs typeface="Arial"/>
              </a:rPr>
              <a:t>your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computer.</a:t>
            </a:r>
            <a:r>
              <a:rPr sz="1200" spc="21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Documents</a:t>
            </a:r>
            <a:r>
              <a:rPr sz="1200" spc="-7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817460"/>
                </a:solidFill>
                <a:latin typeface="Arial"/>
                <a:cs typeface="Arial"/>
              </a:rPr>
              <a:t>must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be</a:t>
            </a:r>
            <a:r>
              <a:rPr sz="1200" spc="-2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in</a:t>
            </a:r>
            <a:r>
              <a:rPr sz="1200" spc="-1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PDF</a:t>
            </a:r>
            <a:r>
              <a:rPr sz="1200" spc="-1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817460"/>
                </a:solidFill>
                <a:latin typeface="Arial"/>
                <a:cs typeface="Arial"/>
              </a:rPr>
              <a:t>format.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4469891" y="2827020"/>
            <a:ext cx="2278380" cy="3203575"/>
            <a:chOff x="4469891" y="2827020"/>
            <a:chExt cx="2278380" cy="3203575"/>
          </a:xfrm>
        </p:grpSpPr>
        <p:pic>
          <p:nvPicPr>
            <p:cNvPr id="19" name="object 19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469891" y="2827020"/>
              <a:ext cx="2278380" cy="1121663"/>
            </a:xfrm>
            <a:prstGeom prst="rect">
              <a:avLst/>
            </a:prstGeom>
          </p:spPr>
        </p:pic>
        <p:sp>
          <p:nvSpPr>
            <p:cNvPr id="20" name="object 20"/>
            <p:cNvSpPr/>
            <p:nvPr/>
          </p:nvSpPr>
          <p:spPr>
            <a:xfrm>
              <a:off x="4591049" y="2849880"/>
              <a:ext cx="2118995" cy="1002030"/>
            </a:xfrm>
            <a:custGeom>
              <a:avLst/>
              <a:gdLst/>
              <a:ahLst/>
              <a:cxnLst/>
              <a:rect l="l" t="t" r="r" b="b"/>
              <a:pathLst>
                <a:path w="2118995" h="1002029">
                  <a:moveTo>
                    <a:pt x="77724" y="923797"/>
                  </a:moveTo>
                  <a:lnTo>
                    <a:pt x="0" y="962660"/>
                  </a:lnTo>
                  <a:lnTo>
                    <a:pt x="77724" y="1001522"/>
                  </a:lnTo>
                  <a:lnTo>
                    <a:pt x="77724" y="975613"/>
                  </a:lnTo>
                  <a:lnTo>
                    <a:pt x="64770" y="975613"/>
                  </a:lnTo>
                  <a:lnTo>
                    <a:pt x="64770" y="949706"/>
                  </a:lnTo>
                  <a:lnTo>
                    <a:pt x="77724" y="949706"/>
                  </a:lnTo>
                  <a:lnTo>
                    <a:pt x="77724" y="923797"/>
                  </a:lnTo>
                  <a:close/>
                </a:path>
                <a:path w="2118995" h="1002029">
                  <a:moveTo>
                    <a:pt x="77724" y="949706"/>
                  </a:moveTo>
                  <a:lnTo>
                    <a:pt x="64770" y="949706"/>
                  </a:lnTo>
                  <a:lnTo>
                    <a:pt x="64770" y="975613"/>
                  </a:lnTo>
                  <a:lnTo>
                    <a:pt x="77724" y="975613"/>
                  </a:lnTo>
                  <a:lnTo>
                    <a:pt x="77724" y="949706"/>
                  </a:lnTo>
                  <a:close/>
                </a:path>
                <a:path w="2118995" h="1002029">
                  <a:moveTo>
                    <a:pt x="1000379" y="949706"/>
                  </a:moveTo>
                  <a:lnTo>
                    <a:pt x="77724" y="949706"/>
                  </a:lnTo>
                  <a:lnTo>
                    <a:pt x="77724" y="975613"/>
                  </a:lnTo>
                  <a:lnTo>
                    <a:pt x="1020572" y="975613"/>
                  </a:lnTo>
                  <a:lnTo>
                    <a:pt x="1026287" y="969899"/>
                  </a:lnTo>
                  <a:lnTo>
                    <a:pt x="1026287" y="962660"/>
                  </a:lnTo>
                  <a:lnTo>
                    <a:pt x="1000379" y="962660"/>
                  </a:lnTo>
                  <a:lnTo>
                    <a:pt x="1000379" y="949706"/>
                  </a:lnTo>
                  <a:close/>
                </a:path>
                <a:path w="2118995" h="1002029">
                  <a:moveTo>
                    <a:pt x="2118995" y="0"/>
                  </a:moveTo>
                  <a:lnTo>
                    <a:pt x="1006221" y="0"/>
                  </a:lnTo>
                  <a:lnTo>
                    <a:pt x="1000379" y="5842"/>
                  </a:lnTo>
                  <a:lnTo>
                    <a:pt x="1000379" y="962660"/>
                  </a:lnTo>
                  <a:lnTo>
                    <a:pt x="1013333" y="949706"/>
                  </a:lnTo>
                  <a:lnTo>
                    <a:pt x="1026287" y="949706"/>
                  </a:lnTo>
                  <a:lnTo>
                    <a:pt x="1026287" y="25908"/>
                  </a:lnTo>
                  <a:lnTo>
                    <a:pt x="1013333" y="25908"/>
                  </a:lnTo>
                  <a:lnTo>
                    <a:pt x="1026287" y="12954"/>
                  </a:lnTo>
                  <a:lnTo>
                    <a:pt x="2118995" y="12954"/>
                  </a:lnTo>
                  <a:lnTo>
                    <a:pt x="2118995" y="0"/>
                  </a:lnTo>
                  <a:close/>
                </a:path>
                <a:path w="2118995" h="1002029">
                  <a:moveTo>
                    <a:pt x="1026287" y="949706"/>
                  </a:moveTo>
                  <a:lnTo>
                    <a:pt x="1013333" y="949706"/>
                  </a:lnTo>
                  <a:lnTo>
                    <a:pt x="1000379" y="962660"/>
                  </a:lnTo>
                  <a:lnTo>
                    <a:pt x="1026287" y="962660"/>
                  </a:lnTo>
                  <a:lnTo>
                    <a:pt x="1026287" y="949706"/>
                  </a:lnTo>
                  <a:close/>
                </a:path>
                <a:path w="2118995" h="1002029">
                  <a:moveTo>
                    <a:pt x="1026287" y="12954"/>
                  </a:moveTo>
                  <a:lnTo>
                    <a:pt x="1013333" y="25908"/>
                  </a:lnTo>
                  <a:lnTo>
                    <a:pt x="1026287" y="25908"/>
                  </a:lnTo>
                  <a:lnTo>
                    <a:pt x="1026287" y="12954"/>
                  </a:lnTo>
                  <a:close/>
                </a:path>
                <a:path w="2118995" h="1002029">
                  <a:moveTo>
                    <a:pt x="2118995" y="12954"/>
                  </a:moveTo>
                  <a:lnTo>
                    <a:pt x="1026287" y="12954"/>
                  </a:lnTo>
                  <a:lnTo>
                    <a:pt x="1026287" y="25908"/>
                  </a:lnTo>
                  <a:lnTo>
                    <a:pt x="2118995" y="25908"/>
                  </a:lnTo>
                  <a:lnTo>
                    <a:pt x="2118995" y="12954"/>
                  </a:lnTo>
                  <a:close/>
                </a:path>
              </a:pathLst>
            </a:custGeom>
            <a:solidFill>
              <a:srgbClr val="CA002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1" name="object 21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070347" y="5792724"/>
              <a:ext cx="1677924" cy="237832"/>
            </a:xfrm>
            <a:prstGeom prst="rect">
              <a:avLst/>
            </a:prstGeom>
          </p:spPr>
        </p:pic>
        <p:sp>
          <p:nvSpPr>
            <p:cNvPr id="22" name="object 22"/>
            <p:cNvSpPr/>
            <p:nvPr/>
          </p:nvSpPr>
          <p:spPr>
            <a:xfrm>
              <a:off x="5191505" y="5855208"/>
              <a:ext cx="1518920" cy="78105"/>
            </a:xfrm>
            <a:custGeom>
              <a:avLst/>
              <a:gdLst/>
              <a:ahLst/>
              <a:cxnLst/>
              <a:rect l="l" t="t" r="r" b="b"/>
              <a:pathLst>
                <a:path w="1518920" h="78104">
                  <a:moveTo>
                    <a:pt x="77723" y="0"/>
                  </a:moveTo>
                  <a:lnTo>
                    <a:pt x="0" y="38862"/>
                  </a:lnTo>
                  <a:lnTo>
                    <a:pt x="77723" y="77724"/>
                  </a:lnTo>
                  <a:lnTo>
                    <a:pt x="77723" y="51816"/>
                  </a:lnTo>
                  <a:lnTo>
                    <a:pt x="64769" y="51816"/>
                  </a:lnTo>
                  <a:lnTo>
                    <a:pt x="64769" y="25908"/>
                  </a:lnTo>
                  <a:lnTo>
                    <a:pt x="77723" y="25908"/>
                  </a:lnTo>
                  <a:lnTo>
                    <a:pt x="77723" y="0"/>
                  </a:lnTo>
                  <a:close/>
                </a:path>
                <a:path w="1518920" h="78104">
                  <a:moveTo>
                    <a:pt x="77723" y="25908"/>
                  </a:moveTo>
                  <a:lnTo>
                    <a:pt x="64769" y="25908"/>
                  </a:lnTo>
                  <a:lnTo>
                    <a:pt x="64769" y="51816"/>
                  </a:lnTo>
                  <a:lnTo>
                    <a:pt x="77723" y="51816"/>
                  </a:lnTo>
                  <a:lnTo>
                    <a:pt x="77723" y="25908"/>
                  </a:lnTo>
                  <a:close/>
                </a:path>
                <a:path w="1518920" h="78104">
                  <a:moveTo>
                    <a:pt x="1518539" y="25908"/>
                  </a:moveTo>
                  <a:lnTo>
                    <a:pt x="77723" y="25908"/>
                  </a:lnTo>
                  <a:lnTo>
                    <a:pt x="77723" y="51816"/>
                  </a:lnTo>
                  <a:lnTo>
                    <a:pt x="1518539" y="51816"/>
                  </a:lnTo>
                  <a:lnTo>
                    <a:pt x="1518539" y="25908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3" name="object 23"/>
          <p:cNvSpPr txBox="1"/>
          <p:nvPr/>
        </p:nvSpPr>
        <p:spPr>
          <a:xfrm>
            <a:off x="2590990" y="6178562"/>
            <a:ext cx="2299335" cy="17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dirty="0">
                <a:solidFill>
                  <a:srgbClr val="817460"/>
                </a:solidFill>
                <a:latin typeface="Arial"/>
                <a:cs typeface="Arial"/>
              </a:rPr>
              <a:t>Sample</a:t>
            </a:r>
            <a:r>
              <a:rPr sz="1000" spc="-1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817460"/>
                </a:solidFill>
                <a:latin typeface="Arial"/>
                <a:cs typeface="Arial"/>
              </a:rPr>
              <a:t>screen</a:t>
            </a:r>
            <a:r>
              <a:rPr sz="1000" spc="-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817460"/>
                </a:solidFill>
                <a:latin typeface="Arial"/>
                <a:cs typeface="Arial"/>
              </a:rPr>
              <a:t>shot,</a:t>
            </a:r>
            <a:r>
              <a:rPr sz="1000" spc="-1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817460"/>
                </a:solidFill>
                <a:latin typeface="Arial"/>
                <a:cs typeface="Arial"/>
              </a:rPr>
              <a:t>dates</a:t>
            </a:r>
            <a:r>
              <a:rPr sz="1000" spc="-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817460"/>
                </a:solidFill>
                <a:latin typeface="Arial"/>
                <a:cs typeface="Arial"/>
              </a:rPr>
              <a:t>not</a:t>
            </a:r>
            <a:r>
              <a:rPr sz="1000" spc="-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817460"/>
                </a:solidFill>
                <a:latin typeface="Arial"/>
                <a:cs typeface="Arial"/>
              </a:rPr>
              <a:t>accurate.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0522" y="0"/>
            <a:ext cx="9133840" cy="6858000"/>
            <a:chOff x="10522" y="0"/>
            <a:chExt cx="9133840" cy="6858000"/>
          </a:xfrm>
        </p:grpSpPr>
        <p:sp>
          <p:nvSpPr>
            <p:cNvPr id="3" name="object 3"/>
            <p:cNvSpPr/>
            <p:nvPr/>
          </p:nvSpPr>
          <p:spPr>
            <a:xfrm>
              <a:off x="2498293" y="6253773"/>
              <a:ext cx="2299335" cy="173355"/>
            </a:xfrm>
            <a:custGeom>
              <a:avLst/>
              <a:gdLst/>
              <a:ahLst/>
              <a:cxnLst/>
              <a:rect l="l" t="t" r="r" b="b"/>
              <a:pathLst>
                <a:path w="2299335" h="173354">
                  <a:moveTo>
                    <a:pt x="2268382" y="0"/>
                  </a:moveTo>
                  <a:lnTo>
                    <a:pt x="30644" y="0"/>
                  </a:lnTo>
                  <a:lnTo>
                    <a:pt x="7661" y="38578"/>
                  </a:lnTo>
                  <a:lnTo>
                    <a:pt x="0" y="86676"/>
                  </a:lnTo>
                  <a:lnTo>
                    <a:pt x="7661" y="134775"/>
                  </a:lnTo>
                  <a:lnTo>
                    <a:pt x="30644" y="173353"/>
                  </a:lnTo>
                  <a:lnTo>
                    <a:pt x="2268382" y="173353"/>
                  </a:lnTo>
                  <a:lnTo>
                    <a:pt x="2291365" y="134775"/>
                  </a:lnTo>
                  <a:lnTo>
                    <a:pt x="2299026" y="86676"/>
                  </a:lnTo>
                  <a:lnTo>
                    <a:pt x="2291365" y="38578"/>
                  </a:lnTo>
                  <a:lnTo>
                    <a:pt x="2268382" y="0"/>
                  </a:lnTo>
                  <a:close/>
                </a:path>
              </a:pathLst>
            </a:custGeom>
            <a:solidFill>
              <a:srgbClr val="FFD100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522" y="0"/>
              <a:ext cx="9133477" cy="6857999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87760" y="0"/>
              <a:ext cx="8424672" cy="6848409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36675" y="0"/>
              <a:ext cx="4931664" cy="6857999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280160" y="1705355"/>
              <a:ext cx="5743194" cy="4349496"/>
            </a:xfrm>
            <a:prstGeom prst="rect">
              <a:avLst/>
            </a:prstGeom>
          </p:spPr>
        </p:pic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Step</a:t>
            </a:r>
            <a:r>
              <a:rPr spc="65" dirty="0"/>
              <a:t> </a:t>
            </a:r>
            <a:r>
              <a:rPr spc="-20" dirty="0"/>
              <a:t>Four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267205" y="954785"/>
            <a:ext cx="6751320" cy="721995"/>
          </a:xfrm>
          <a:prstGeom prst="rect">
            <a:avLst/>
          </a:prstGeom>
        </p:spPr>
        <p:txBody>
          <a:bodyPr vert="horz" wrap="square" lIns="0" tIns="53340" rIns="0" bIns="0" rtlCol="0">
            <a:spAutoFit/>
          </a:bodyPr>
          <a:lstStyle/>
          <a:p>
            <a:pPr marL="12700" marR="5080">
              <a:lnSpc>
                <a:spcPts val="2600"/>
              </a:lnSpc>
              <a:spcBef>
                <a:spcPts val="420"/>
              </a:spcBef>
            </a:pPr>
            <a:r>
              <a:rPr sz="2400" dirty="0">
                <a:solidFill>
                  <a:srgbClr val="817460"/>
                </a:solidFill>
                <a:latin typeface="Arial"/>
                <a:cs typeface="Arial"/>
              </a:rPr>
              <a:t>On</a:t>
            </a:r>
            <a:r>
              <a:rPr sz="2400" spc="-5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817460"/>
                </a:solidFill>
                <a:latin typeface="Arial"/>
                <a:cs typeface="Arial"/>
              </a:rPr>
              <a:t>this</a:t>
            </a:r>
            <a:r>
              <a:rPr sz="2400" spc="-5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817460"/>
                </a:solidFill>
                <a:latin typeface="Arial"/>
                <a:cs typeface="Arial"/>
              </a:rPr>
              <a:t>screen,</a:t>
            </a:r>
            <a:r>
              <a:rPr sz="2400" spc="-5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817460"/>
                </a:solidFill>
                <a:latin typeface="Arial"/>
                <a:cs typeface="Arial"/>
              </a:rPr>
              <a:t>you</a:t>
            </a:r>
            <a:r>
              <a:rPr sz="2400" spc="-5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817460"/>
                </a:solidFill>
                <a:latin typeface="Arial"/>
                <a:cs typeface="Arial"/>
              </a:rPr>
              <a:t>will</a:t>
            </a:r>
            <a:r>
              <a:rPr sz="2400" spc="-2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817460"/>
                </a:solidFill>
                <a:latin typeface="Arial"/>
                <a:cs typeface="Arial"/>
              </a:rPr>
              <a:t>see</a:t>
            </a:r>
            <a:r>
              <a:rPr sz="2400" spc="-5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817460"/>
                </a:solidFill>
                <a:latin typeface="Arial"/>
                <a:cs typeface="Arial"/>
              </a:rPr>
              <a:t>a</a:t>
            </a:r>
            <a:r>
              <a:rPr sz="2400" spc="-6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817460"/>
                </a:solidFill>
                <a:latin typeface="Arial"/>
                <a:cs typeface="Arial"/>
              </a:rPr>
              <a:t>confirmation</a:t>
            </a:r>
            <a:r>
              <a:rPr sz="2400" spc="-4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817460"/>
                </a:solidFill>
                <a:latin typeface="Arial"/>
                <a:cs typeface="Arial"/>
              </a:rPr>
              <a:t>of</a:t>
            </a:r>
            <a:r>
              <a:rPr sz="2400" spc="-5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2400" spc="-20" dirty="0">
                <a:solidFill>
                  <a:srgbClr val="817460"/>
                </a:solidFill>
                <a:latin typeface="Arial"/>
                <a:cs typeface="Arial"/>
              </a:rPr>
              <a:t>your </a:t>
            </a:r>
            <a:r>
              <a:rPr sz="2400" dirty="0">
                <a:solidFill>
                  <a:srgbClr val="817460"/>
                </a:solidFill>
                <a:latin typeface="Arial"/>
                <a:cs typeface="Arial"/>
              </a:rPr>
              <a:t>clinic</a:t>
            </a:r>
            <a:r>
              <a:rPr sz="2400" spc="-6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817460"/>
                </a:solidFill>
                <a:latin typeface="Arial"/>
                <a:cs typeface="Arial"/>
              </a:rPr>
              <a:t>registration.</a:t>
            </a:r>
            <a:endParaRPr sz="2400">
              <a:latin typeface="Arial"/>
              <a:cs typeface="Arial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4855464" y="2110739"/>
            <a:ext cx="1908175" cy="1335405"/>
            <a:chOff x="4855464" y="2110739"/>
            <a:chExt cx="1908175" cy="1335405"/>
          </a:xfrm>
        </p:grpSpPr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855464" y="2110739"/>
              <a:ext cx="1908047" cy="1335024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4976622" y="2173223"/>
              <a:ext cx="1748789" cy="1214120"/>
            </a:xfrm>
            <a:custGeom>
              <a:avLst/>
              <a:gdLst/>
              <a:ahLst/>
              <a:cxnLst/>
              <a:rect l="l" t="t" r="r" b="b"/>
              <a:pathLst>
                <a:path w="1748790" h="1214120">
                  <a:moveTo>
                    <a:pt x="861314" y="38861"/>
                  </a:moveTo>
                  <a:lnTo>
                    <a:pt x="861314" y="1207897"/>
                  </a:lnTo>
                  <a:lnTo>
                    <a:pt x="867156" y="1213739"/>
                  </a:lnTo>
                  <a:lnTo>
                    <a:pt x="1748536" y="1213739"/>
                  </a:lnTo>
                  <a:lnTo>
                    <a:pt x="1748536" y="1200785"/>
                  </a:lnTo>
                  <a:lnTo>
                    <a:pt x="887222" y="1200785"/>
                  </a:lnTo>
                  <a:lnTo>
                    <a:pt x="874268" y="1187830"/>
                  </a:lnTo>
                  <a:lnTo>
                    <a:pt x="887222" y="1187830"/>
                  </a:lnTo>
                  <a:lnTo>
                    <a:pt x="887222" y="51815"/>
                  </a:lnTo>
                  <a:lnTo>
                    <a:pt x="874268" y="51815"/>
                  </a:lnTo>
                  <a:lnTo>
                    <a:pt x="861314" y="38861"/>
                  </a:lnTo>
                  <a:close/>
                </a:path>
                <a:path w="1748790" h="1214120">
                  <a:moveTo>
                    <a:pt x="887222" y="1187830"/>
                  </a:moveTo>
                  <a:lnTo>
                    <a:pt x="874268" y="1187830"/>
                  </a:lnTo>
                  <a:lnTo>
                    <a:pt x="887222" y="1200785"/>
                  </a:lnTo>
                  <a:lnTo>
                    <a:pt x="887222" y="1187830"/>
                  </a:lnTo>
                  <a:close/>
                </a:path>
                <a:path w="1748790" h="1214120">
                  <a:moveTo>
                    <a:pt x="1748536" y="1187830"/>
                  </a:moveTo>
                  <a:lnTo>
                    <a:pt x="887222" y="1187830"/>
                  </a:lnTo>
                  <a:lnTo>
                    <a:pt x="887222" y="1200785"/>
                  </a:lnTo>
                  <a:lnTo>
                    <a:pt x="1748536" y="1200785"/>
                  </a:lnTo>
                  <a:lnTo>
                    <a:pt x="1748536" y="1187830"/>
                  </a:lnTo>
                  <a:close/>
                </a:path>
                <a:path w="1748790" h="1214120">
                  <a:moveTo>
                    <a:pt x="77724" y="0"/>
                  </a:moveTo>
                  <a:lnTo>
                    <a:pt x="0" y="38861"/>
                  </a:lnTo>
                  <a:lnTo>
                    <a:pt x="77724" y="77723"/>
                  </a:lnTo>
                  <a:lnTo>
                    <a:pt x="77724" y="51815"/>
                  </a:lnTo>
                  <a:lnTo>
                    <a:pt x="64769" y="51815"/>
                  </a:lnTo>
                  <a:lnTo>
                    <a:pt x="64769" y="25907"/>
                  </a:lnTo>
                  <a:lnTo>
                    <a:pt x="77724" y="25907"/>
                  </a:lnTo>
                  <a:lnTo>
                    <a:pt x="77724" y="0"/>
                  </a:lnTo>
                  <a:close/>
                </a:path>
                <a:path w="1748790" h="1214120">
                  <a:moveTo>
                    <a:pt x="77724" y="25907"/>
                  </a:moveTo>
                  <a:lnTo>
                    <a:pt x="64769" y="25907"/>
                  </a:lnTo>
                  <a:lnTo>
                    <a:pt x="64769" y="51815"/>
                  </a:lnTo>
                  <a:lnTo>
                    <a:pt x="77724" y="51815"/>
                  </a:lnTo>
                  <a:lnTo>
                    <a:pt x="77724" y="25907"/>
                  </a:lnTo>
                  <a:close/>
                </a:path>
                <a:path w="1748790" h="1214120">
                  <a:moveTo>
                    <a:pt x="881380" y="25907"/>
                  </a:moveTo>
                  <a:lnTo>
                    <a:pt x="77724" y="25907"/>
                  </a:lnTo>
                  <a:lnTo>
                    <a:pt x="77724" y="51815"/>
                  </a:lnTo>
                  <a:lnTo>
                    <a:pt x="861314" y="51815"/>
                  </a:lnTo>
                  <a:lnTo>
                    <a:pt x="861314" y="38861"/>
                  </a:lnTo>
                  <a:lnTo>
                    <a:pt x="887222" y="38861"/>
                  </a:lnTo>
                  <a:lnTo>
                    <a:pt x="887222" y="31750"/>
                  </a:lnTo>
                  <a:lnTo>
                    <a:pt x="881380" y="25907"/>
                  </a:lnTo>
                  <a:close/>
                </a:path>
                <a:path w="1748790" h="1214120">
                  <a:moveTo>
                    <a:pt x="887222" y="38861"/>
                  </a:moveTo>
                  <a:lnTo>
                    <a:pt x="861314" y="38861"/>
                  </a:lnTo>
                  <a:lnTo>
                    <a:pt x="874268" y="51815"/>
                  </a:lnTo>
                  <a:lnTo>
                    <a:pt x="887222" y="51815"/>
                  </a:lnTo>
                  <a:lnTo>
                    <a:pt x="887222" y="38861"/>
                  </a:lnTo>
                  <a:close/>
                </a:path>
              </a:pathLst>
            </a:custGeom>
            <a:solidFill>
              <a:srgbClr val="CA002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6724650" y="2841498"/>
            <a:ext cx="2242185" cy="1065530"/>
          </a:xfrm>
          <a:prstGeom prst="rect">
            <a:avLst/>
          </a:prstGeom>
          <a:ln w="25907">
            <a:solidFill>
              <a:srgbClr val="C00000"/>
            </a:solidFill>
          </a:ln>
        </p:spPr>
        <p:txBody>
          <a:bodyPr vert="horz" wrap="square" lIns="0" tIns="110489" rIns="0" bIns="0" rtlCol="0">
            <a:spAutoFit/>
          </a:bodyPr>
          <a:lstStyle/>
          <a:p>
            <a:pPr marL="83820" marR="143510">
              <a:lnSpc>
                <a:spcPct val="100000"/>
              </a:lnSpc>
              <a:spcBef>
                <a:spcPts val="869"/>
              </a:spcBef>
              <a:tabLst>
                <a:tab pos="337820" algn="l"/>
                <a:tab pos="591185" algn="l"/>
                <a:tab pos="1258570" algn="l"/>
              </a:tabLst>
            </a:pPr>
            <a:r>
              <a:rPr sz="1200" spc="-10" dirty="0">
                <a:solidFill>
                  <a:srgbClr val="817460"/>
                </a:solidFill>
                <a:latin typeface="Arial"/>
                <a:cs typeface="Arial"/>
              </a:rPr>
              <a:t>Login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	</a:t>
            </a:r>
            <a:r>
              <a:rPr sz="1200" spc="-10" dirty="0">
                <a:solidFill>
                  <a:srgbClr val="817460"/>
                </a:solidFill>
                <a:latin typeface="Arial"/>
                <a:cs typeface="Arial"/>
              </a:rPr>
              <a:t>anytime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	before</a:t>
            </a:r>
            <a:r>
              <a:rPr sz="1200" spc="114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817460"/>
                </a:solidFill>
                <a:latin typeface="Arial"/>
                <a:cs typeface="Arial"/>
              </a:rPr>
              <a:t>noon </a:t>
            </a:r>
            <a:r>
              <a:rPr sz="1200" spc="-25" dirty="0">
                <a:solidFill>
                  <a:srgbClr val="817460"/>
                </a:solidFill>
                <a:latin typeface="Arial"/>
                <a:cs typeface="Arial"/>
              </a:rPr>
              <a:t>to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	make</a:t>
            </a:r>
            <a:r>
              <a:rPr sz="1200" spc="160" dirty="0">
                <a:solidFill>
                  <a:srgbClr val="817460"/>
                </a:solidFill>
                <a:latin typeface="Arial"/>
                <a:cs typeface="Arial"/>
              </a:rPr>
              <a:t> 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changes</a:t>
            </a:r>
            <a:r>
              <a:rPr sz="1200" spc="165" dirty="0">
                <a:solidFill>
                  <a:srgbClr val="817460"/>
                </a:solidFill>
                <a:latin typeface="Arial"/>
                <a:cs typeface="Arial"/>
              </a:rPr>
              <a:t> 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to</a:t>
            </a:r>
            <a:r>
              <a:rPr sz="1200" spc="160" dirty="0">
                <a:solidFill>
                  <a:srgbClr val="817460"/>
                </a:solidFill>
                <a:latin typeface="Arial"/>
                <a:cs typeface="Arial"/>
              </a:rPr>
              <a:t>  </a:t>
            </a:r>
            <a:r>
              <a:rPr sz="1200" spc="-20" dirty="0">
                <a:solidFill>
                  <a:srgbClr val="817460"/>
                </a:solidFill>
                <a:latin typeface="Arial"/>
                <a:cs typeface="Arial"/>
              </a:rPr>
              <a:t>your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clinic</a:t>
            </a:r>
            <a:r>
              <a:rPr sz="1200" spc="34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selections</a:t>
            </a:r>
            <a:r>
              <a:rPr sz="1200" spc="35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817460"/>
                </a:solidFill>
                <a:latin typeface="Arial"/>
                <a:cs typeface="Arial"/>
              </a:rPr>
              <a:t>and/or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upload</a:t>
            </a:r>
            <a:r>
              <a:rPr sz="1200" spc="-4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application</a:t>
            </a:r>
            <a:r>
              <a:rPr sz="1200" spc="-3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817460"/>
                </a:solidFill>
                <a:latin typeface="Arial"/>
                <a:cs typeface="Arial"/>
              </a:rPr>
              <a:t>materials.</a:t>
            </a:r>
            <a:endParaRPr sz="12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516238" y="6246152"/>
            <a:ext cx="2299335" cy="17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dirty="0">
                <a:solidFill>
                  <a:srgbClr val="817460"/>
                </a:solidFill>
                <a:latin typeface="Arial"/>
                <a:cs typeface="Arial"/>
              </a:rPr>
              <a:t>Sample</a:t>
            </a:r>
            <a:r>
              <a:rPr sz="1000" spc="-1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817460"/>
                </a:solidFill>
                <a:latin typeface="Arial"/>
                <a:cs typeface="Arial"/>
              </a:rPr>
              <a:t>screen</a:t>
            </a:r>
            <a:r>
              <a:rPr sz="1000" spc="-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817460"/>
                </a:solidFill>
                <a:latin typeface="Arial"/>
                <a:cs typeface="Arial"/>
              </a:rPr>
              <a:t>shot,</a:t>
            </a:r>
            <a:r>
              <a:rPr sz="1000" spc="-1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817460"/>
                </a:solidFill>
                <a:latin typeface="Arial"/>
                <a:cs typeface="Arial"/>
              </a:rPr>
              <a:t>dates</a:t>
            </a:r>
            <a:r>
              <a:rPr sz="1000" spc="-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817460"/>
                </a:solidFill>
                <a:latin typeface="Arial"/>
                <a:cs typeface="Arial"/>
              </a:rPr>
              <a:t>not</a:t>
            </a:r>
            <a:r>
              <a:rPr sz="1000" spc="-10" dirty="0">
                <a:solidFill>
                  <a:srgbClr val="817460"/>
                </a:solidFill>
                <a:latin typeface="Arial"/>
                <a:cs typeface="Arial"/>
              </a:rPr>
              <a:t> accurate.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3" name="object 3"/>
            <p:cNvSpPr/>
            <p:nvPr/>
          </p:nvSpPr>
          <p:spPr>
            <a:xfrm>
              <a:off x="1700987" y="5904955"/>
              <a:ext cx="4225925" cy="173355"/>
            </a:xfrm>
            <a:custGeom>
              <a:avLst/>
              <a:gdLst/>
              <a:ahLst/>
              <a:cxnLst/>
              <a:rect l="l" t="t" r="r" b="b"/>
              <a:pathLst>
                <a:path w="4225925" h="173354">
                  <a:moveTo>
                    <a:pt x="4195222" y="0"/>
                  </a:moveTo>
                  <a:lnTo>
                    <a:pt x="30644" y="0"/>
                  </a:lnTo>
                  <a:lnTo>
                    <a:pt x="7661" y="38578"/>
                  </a:lnTo>
                  <a:lnTo>
                    <a:pt x="0" y="86676"/>
                  </a:lnTo>
                  <a:lnTo>
                    <a:pt x="7661" y="134774"/>
                  </a:lnTo>
                  <a:lnTo>
                    <a:pt x="30644" y="173353"/>
                  </a:lnTo>
                  <a:lnTo>
                    <a:pt x="4195222" y="173353"/>
                  </a:lnTo>
                  <a:lnTo>
                    <a:pt x="4218205" y="134774"/>
                  </a:lnTo>
                  <a:lnTo>
                    <a:pt x="4225866" y="86676"/>
                  </a:lnTo>
                  <a:lnTo>
                    <a:pt x="4218205" y="38578"/>
                  </a:lnTo>
                  <a:lnTo>
                    <a:pt x="4195222" y="0"/>
                  </a:lnTo>
                  <a:close/>
                </a:path>
              </a:pathLst>
            </a:custGeom>
            <a:solidFill>
              <a:srgbClr val="FFD100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9144000" cy="6857999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19327" y="0"/>
              <a:ext cx="8424672" cy="6857999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36675" y="0"/>
              <a:ext cx="4931664" cy="6857999"/>
            </a:xfrm>
            <a:prstGeom prst="rect">
              <a:avLst/>
            </a:prstGeom>
          </p:spPr>
        </p:pic>
      </p:grpSp>
      <p:sp>
        <p:nvSpPr>
          <p:cNvPr id="7" name="object 7"/>
          <p:cNvSpPr txBox="1"/>
          <p:nvPr/>
        </p:nvSpPr>
        <p:spPr>
          <a:xfrm>
            <a:off x="6704838" y="4174997"/>
            <a:ext cx="2089785" cy="1225550"/>
          </a:xfrm>
          <a:prstGeom prst="rect">
            <a:avLst/>
          </a:prstGeom>
          <a:ln w="25907">
            <a:solidFill>
              <a:srgbClr val="C00000"/>
            </a:solidFill>
          </a:ln>
        </p:spPr>
        <p:txBody>
          <a:bodyPr vert="horz" wrap="square" lIns="0" tIns="68580" rIns="0" bIns="0" rtlCol="0">
            <a:spAutoFit/>
          </a:bodyPr>
          <a:lstStyle/>
          <a:p>
            <a:pPr marL="40640" marR="97155">
              <a:lnSpc>
                <a:spcPct val="100000"/>
              </a:lnSpc>
              <a:spcBef>
                <a:spcPts val="540"/>
              </a:spcBef>
            </a:pP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If</a:t>
            </a:r>
            <a:r>
              <a:rPr sz="1200" spc="-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you</a:t>
            </a:r>
            <a:r>
              <a:rPr sz="1200" spc="-1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did</a:t>
            </a:r>
            <a:r>
              <a:rPr sz="1200" spc="-2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not</a:t>
            </a:r>
            <a:r>
              <a:rPr sz="1200" spc="-2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upload</a:t>
            </a:r>
            <a:r>
              <a:rPr sz="1200" spc="-5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817460"/>
                </a:solidFill>
                <a:latin typeface="Arial"/>
                <a:cs typeface="Arial"/>
              </a:rPr>
              <a:t>a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document</a:t>
            </a:r>
            <a:r>
              <a:rPr sz="1200" spc="-3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in</a:t>
            </a:r>
            <a:r>
              <a:rPr sz="1200" spc="-2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step</a:t>
            </a:r>
            <a:r>
              <a:rPr sz="1200" spc="-3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3,</a:t>
            </a:r>
            <a:r>
              <a:rPr sz="1200" spc="-1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click</a:t>
            </a:r>
            <a:r>
              <a:rPr sz="1200" spc="-1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817460"/>
                </a:solidFill>
                <a:latin typeface="Arial"/>
                <a:cs typeface="Arial"/>
              </a:rPr>
              <a:t>the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browse</a:t>
            </a:r>
            <a:r>
              <a:rPr sz="1200" spc="-2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button</a:t>
            </a:r>
            <a:r>
              <a:rPr sz="1200" spc="-5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and</a:t>
            </a:r>
            <a:r>
              <a:rPr sz="1200" spc="-3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select</a:t>
            </a:r>
            <a:r>
              <a:rPr sz="1200" spc="-3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817460"/>
                </a:solidFill>
                <a:latin typeface="Arial"/>
                <a:cs typeface="Arial"/>
              </a:rPr>
              <a:t>the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file</a:t>
            </a:r>
            <a:r>
              <a:rPr sz="1200" spc="-4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on</a:t>
            </a:r>
            <a:r>
              <a:rPr sz="1200" spc="-3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your</a:t>
            </a:r>
            <a:r>
              <a:rPr sz="1200" spc="-2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computer.</a:t>
            </a:r>
            <a:r>
              <a:rPr sz="1200" spc="23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817460"/>
                </a:solidFill>
                <a:latin typeface="Arial"/>
                <a:cs typeface="Arial"/>
              </a:rPr>
              <a:t>Then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click</a:t>
            </a:r>
            <a:r>
              <a:rPr sz="1200" spc="-1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the</a:t>
            </a:r>
            <a:r>
              <a:rPr sz="1200" spc="-2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upload</a:t>
            </a:r>
            <a:r>
              <a:rPr sz="1200" spc="-2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817460"/>
                </a:solidFill>
                <a:latin typeface="Arial"/>
                <a:cs typeface="Arial"/>
              </a:rPr>
              <a:t>documents button.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1271016" y="2107692"/>
            <a:ext cx="7574280" cy="3515995"/>
            <a:chOff x="1271016" y="2107692"/>
            <a:chExt cx="7574280" cy="3515995"/>
          </a:xfrm>
        </p:grpSpPr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649212" y="4142232"/>
              <a:ext cx="2196083" cy="1331975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667500" y="2339340"/>
              <a:ext cx="2177796" cy="1703831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271016" y="2107692"/>
              <a:ext cx="5047488" cy="3515867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6723125" y="2372106"/>
              <a:ext cx="2071370" cy="1597660"/>
            </a:xfrm>
            <a:custGeom>
              <a:avLst/>
              <a:gdLst/>
              <a:ahLst/>
              <a:cxnLst/>
              <a:rect l="l" t="t" r="r" b="b"/>
              <a:pathLst>
                <a:path w="2071370" h="1597660">
                  <a:moveTo>
                    <a:pt x="0" y="1597152"/>
                  </a:moveTo>
                  <a:lnTo>
                    <a:pt x="2071116" y="1597152"/>
                  </a:lnTo>
                  <a:lnTo>
                    <a:pt x="2071116" y="0"/>
                  </a:lnTo>
                  <a:lnTo>
                    <a:pt x="0" y="0"/>
                  </a:lnTo>
                  <a:lnTo>
                    <a:pt x="0" y="1597152"/>
                  </a:lnTo>
                  <a:close/>
                </a:path>
              </a:pathLst>
            </a:custGeom>
            <a:ln w="25908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730495" y="3386366"/>
              <a:ext cx="2031492" cy="237832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4851654" y="3449066"/>
              <a:ext cx="1871980" cy="78105"/>
            </a:xfrm>
            <a:custGeom>
              <a:avLst/>
              <a:gdLst/>
              <a:ahLst/>
              <a:cxnLst/>
              <a:rect l="l" t="t" r="r" b="b"/>
              <a:pathLst>
                <a:path w="1871979" h="78104">
                  <a:moveTo>
                    <a:pt x="77850" y="0"/>
                  </a:moveTo>
                  <a:lnTo>
                    <a:pt x="0" y="38607"/>
                  </a:lnTo>
                  <a:lnTo>
                    <a:pt x="77597" y="77723"/>
                  </a:lnTo>
                  <a:lnTo>
                    <a:pt x="77681" y="51865"/>
                  </a:lnTo>
                  <a:lnTo>
                    <a:pt x="64769" y="51865"/>
                  </a:lnTo>
                  <a:lnTo>
                    <a:pt x="64769" y="25958"/>
                  </a:lnTo>
                  <a:lnTo>
                    <a:pt x="77766" y="25958"/>
                  </a:lnTo>
                  <a:lnTo>
                    <a:pt x="77850" y="0"/>
                  </a:lnTo>
                  <a:close/>
                </a:path>
                <a:path w="1871979" h="78104">
                  <a:moveTo>
                    <a:pt x="77766" y="25958"/>
                  </a:moveTo>
                  <a:lnTo>
                    <a:pt x="77681" y="51865"/>
                  </a:lnTo>
                  <a:lnTo>
                    <a:pt x="1871599" y="58800"/>
                  </a:lnTo>
                  <a:lnTo>
                    <a:pt x="1871726" y="32892"/>
                  </a:lnTo>
                  <a:lnTo>
                    <a:pt x="77766" y="25958"/>
                  </a:lnTo>
                  <a:close/>
                </a:path>
                <a:path w="1871979" h="78104">
                  <a:moveTo>
                    <a:pt x="77766" y="25958"/>
                  </a:moveTo>
                  <a:lnTo>
                    <a:pt x="64769" y="25958"/>
                  </a:lnTo>
                  <a:lnTo>
                    <a:pt x="64769" y="51865"/>
                  </a:lnTo>
                  <a:lnTo>
                    <a:pt x="77681" y="51865"/>
                  </a:lnTo>
                  <a:lnTo>
                    <a:pt x="77766" y="25958"/>
                  </a:lnTo>
                  <a:close/>
                </a:path>
              </a:pathLst>
            </a:custGeom>
            <a:solidFill>
              <a:srgbClr val="CA002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Step</a:t>
            </a:r>
            <a:r>
              <a:rPr spc="75" dirty="0"/>
              <a:t> </a:t>
            </a:r>
            <a:r>
              <a:rPr dirty="0"/>
              <a:t>Five</a:t>
            </a:r>
            <a:r>
              <a:rPr spc="60" dirty="0"/>
              <a:t> </a:t>
            </a:r>
            <a:r>
              <a:rPr spc="-10" dirty="0"/>
              <a:t>(Optional)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1266494" y="994410"/>
            <a:ext cx="7465059" cy="29083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3335" marR="368935" indent="-1270">
              <a:lnSpc>
                <a:spcPct val="100000"/>
              </a:lnSpc>
              <a:spcBef>
                <a:spcPts val="95"/>
              </a:spcBef>
            </a:pPr>
            <a:r>
              <a:rPr sz="1600" dirty="0">
                <a:solidFill>
                  <a:srgbClr val="817460"/>
                </a:solidFill>
                <a:latin typeface="Arial"/>
                <a:cs typeface="Arial"/>
              </a:rPr>
              <a:t>If</a:t>
            </a:r>
            <a:r>
              <a:rPr sz="1600" spc="-3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817460"/>
                </a:solidFill>
                <a:latin typeface="Arial"/>
                <a:cs typeface="Arial"/>
              </a:rPr>
              <a:t>you</a:t>
            </a:r>
            <a:r>
              <a:rPr sz="1600" spc="-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817460"/>
                </a:solidFill>
                <a:latin typeface="Arial"/>
                <a:cs typeface="Arial"/>
              </a:rPr>
              <a:t>wish</a:t>
            </a:r>
            <a:r>
              <a:rPr sz="1600" spc="-3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817460"/>
                </a:solidFill>
                <a:latin typeface="Arial"/>
                <a:cs typeface="Arial"/>
              </a:rPr>
              <a:t>to</a:t>
            </a:r>
            <a:r>
              <a:rPr sz="1600" spc="-2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817460"/>
                </a:solidFill>
                <a:latin typeface="Arial"/>
                <a:cs typeface="Arial"/>
              </a:rPr>
              <a:t>make</a:t>
            </a:r>
            <a:r>
              <a:rPr sz="1600" spc="-4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817460"/>
                </a:solidFill>
                <a:latin typeface="Arial"/>
                <a:cs typeface="Arial"/>
              </a:rPr>
              <a:t>changes</a:t>
            </a:r>
            <a:r>
              <a:rPr sz="1600" spc="-3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817460"/>
                </a:solidFill>
                <a:latin typeface="Arial"/>
                <a:cs typeface="Arial"/>
              </a:rPr>
              <a:t>to</a:t>
            </a:r>
            <a:r>
              <a:rPr sz="1600" spc="-2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817460"/>
                </a:solidFill>
                <a:latin typeface="Arial"/>
                <a:cs typeface="Arial"/>
              </a:rPr>
              <a:t>your</a:t>
            </a:r>
            <a:r>
              <a:rPr sz="1600" spc="-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817460"/>
                </a:solidFill>
                <a:latin typeface="Arial"/>
                <a:cs typeface="Arial"/>
              </a:rPr>
              <a:t>application</a:t>
            </a:r>
            <a:r>
              <a:rPr sz="1600" spc="-5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817460"/>
                </a:solidFill>
                <a:latin typeface="Arial"/>
                <a:cs typeface="Arial"/>
              </a:rPr>
              <a:t>materials,</a:t>
            </a:r>
            <a:r>
              <a:rPr sz="1600" spc="-4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817460"/>
                </a:solidFill>
                <a:latin typeface="Arial"/>
                <a:cs typeface="Arial"/>
              </a:rPr>
              <a:t>login</a:t>
            </a:r>
            <a:r>
              <a:rPr sz="1600" spc="-5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817460"/>
                </a:solidFill>
                <a:latin typeface="Arial"/>
                <a:cs typeface="Arial"/>
              </a:rPr>
              <a:t>using</a:t>
            </a:r>
            <a:r>
              <a:rPr sz="1600" spc="-4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817460"/>
                </a:solidFill>
                <a:latin typeface="Arial"/>
                <a:cs typeface="Arial"/>
              </a:rPr>
              <a:t>the</a:t>
            </a:r>
            <a:r>
              <a:rPr sz="1600" spc="-2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817460"/>
                </a:solidFill>
                <a:latin typeface="Arial"/>
                <a:cs typeface="Arial"/>
              </a:rPr>
              <a:t>clinic </a:t>
            </a:r>
            <a:r>
              <a:rPr sz="1600" dirty="0">
                <a:solidFill>
                  <a:srgbClr val="817460"/>
                </a:solidFill>
                <a:latin typeface="Arial"/>
                <a:cs typeface="Arial"/>
              </a:rPr>
              <a:t>registration</a:t>
            </a:r>
            <a:r>
              <a:rPr sz="1600" spc="-1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817460"/>
                </a:solidFill>
                <a:latin typeface="Arial"/>
                <a:cs typeface="Arial"/>
              </a:rPr>
              <a:t>link</a:t>
            </a:r>
            <a:r>
              <a:rPr sz="1600" spc="-6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817460"/>
                </a:solidFill>
                <a:latin typeface="Arial"/>
                <a:cs typeface="Arial"/>
              </a:rPr>
              <a:t>on</a:t>
            </a:r>
            <a:r>
              <a:rPr sz="1600" spc="-3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817460"/>
                </a:solidFill>
                <a:latin typeface="Arial"/>
                <a:cs typeface="Arial"/>
              </a:rPr>
              <a:t>the</a:t>
            </a:r>
            <a:r>
              <a:rPr sz="1600" spc="-4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817460"/>
                </a:solidFill>
                <a:latin typeface="Arial"/>
                <a:cs typeface="Arial"/>
              </a:rPr>
              <a:t>Registration</a:t>
            </a:r>
            <a:r>
              <a:rPr sz="1600" spc="-5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817460"/>
                </a:solidFill>
                <a:latin typeface="Arial"/>
                <a:cs typeface="Arial"/>
              </a:rPr>
              <a:t>website.</a:t>
            </a:r>
            <a:r>
              <a:rPr sz="1600" spc="-2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817460"/>
                </a:solidFill>
                <a:latin typeface="Arial"/>
                <a:cs typeface="Arial"/>
              </a:rPr>
              <a:t>When</a:t>
            </a:r>
            <a:r>
              <a:rPr sz="1600" spc="-5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817460"/>
                </a:solidFill>
                <a:latin typeface="Arial"/>
                <a:cs typeface="Arial"/>
              </a:rPr>
              <a:t>making</a:t>
            </a:r>
            <a:r>
              <a:rPr sz="1600" spc="-5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817460"/>
                </a:solidFill>
                <a:latin typeface="Arial"/>
                <a:cs typeface="Arial"/>
              </a:rPr>
              <a:t>changes</a:t>
            </a:r>
            <a:r>
              <a:rPr sz="1600" spc="-4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817460"/>
                </a:solidFill>
                <a:latin typeface="Arial"/>
                <a:cs typeface="Arial"/>
              </a:rPr>
              <a:t>to</a:t>
            </a:r>
            <a:r>
              <a:rPr sz="1600" spc="-3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600" spc="-20" dirty="0">
                <a:solidFill>
                  <a:srgbClr val="817460"/>
                </a:solidFill>
                <a:latin typeface="Arial"/>
                <a:cs typeface="Arial"/>
              </a:rPr>
              <a:t>your </a:t>
            </a:r>
            <a:r>
              <a:rPr sz="1600" dirty="0">
                <a:solidFill>
                  <a:srgbClr val="817460"/>
                </a:solidFill>
                <a:latin typeface="Arial"/>
                <a:cs typeface="Arial"/>
              </a:rPr>
              <a:t>application</a:t>
            </a:r>
            <a:r>
              <a:rPr sz="1600" spc="-6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817460"/>
                </a:solidFill>
                <a:latin typeface="Arial"/>
                <a:cs typeface="Arial"/>
              </a:rPr>
              <a:t>materials,</a:t>
            </a:r>
            <a:r>
              <a:rPr sz="1600" spc="-3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817460"/>
                </a:solidFill>
                <a:latin typeface="Arial"/>
                <a:cs typeface="Arial"/>
              </a:rPr>
              <a:t>you</a:t>
            </a:r>
            <a:r>
              <a:rPr sz="1600" spc="-2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817460"/>
                </a:solidFill>
                <a:latin typeface="Arial"/>
                <a:cs typeface="Arial"/>
              </a:rPr>
              <a:t>must</a:t>
            </a:r>
            <a:r>
              <a:rPr sz="1600" spc="-4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817460"/>
                </a:solidFill>
                <a:latin typeface="Arial"/>
                <a:cs typeface="Arial"/>
              </a:rPr>
              <a:t>click</a:t>
            </a:r>
            <a:r>
              <a:rPr sz="1600" spc="-6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817460"/>
                </a:solidFill>
                <a:latin typeface="Arial"/>
                <a:cs typeface="Arial"/>
              </a:rPr>
              <a:t>the</a:t>
            </a:r>
            <a:r>
              <a:rPr sz="1600" spc="-4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817460"/>
                </a:solidFill>
                <a:latin typeface="Arial"/>
                <a:cs typeface="Arial"/>
              </a:rPr>
              <a:t>upload</a:t>
            </a:r>
            <a:r>
              <a:rPr sz="1600" spc="-5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817460"/>
                </a:solidFill>
                <a:latin typeface="Arial"/>
                <a:cs typeface="Arial"/>
              </a:rPr>
              <a:t>documents</a:t>
            </a:r>
            <a:r>
              <a:rPr sz="1600" spc="-2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817460"/>
                </a:solidFill>
                <a:latin typeface="Arial"/>
                <a:cs typeface="Arial"/>
              </a:rPr>
              <a:t>button</a:t>
            </a:r>
            <a:r>
              <a:rPr sz="1600" spc="-3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817460"/>
                </a:solidFill>
                <a:latin typeface="Arial"/>
                <a:cs typeface="Arial"/>
              </a:rPr>
              <a:t>after</a:t>
            </a:r>
            <a:r>
              <a:rPr sz="1600" spc="-3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600" spc="-20" dirty="0">
                <a:solidFill>
                  <a:srgbClr val="817460"/>
                </a:solidFill>
                <a:latin typeface="Arial"/>
                <a:cs typeface="Arial"/>
              </a:rPr>
              <a:t>each </a:t>
            </a:r>
            <a:r>
              <a:rPr sz="1600" spc="-10" dirty="0">
                <a:solidFill>
                  <a:srgbClr val="817460"/>
                </a:solidFill>
                <a:latin typeface="Arial"/>
                <a:cs typeface="Arial"/>
              </a:rPr>
              <a:t>change.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655"/>
              </a:spcBef>
            </a:pPr>
            <a:endParaRPr sz="1600">
              <a:latin typeface="Arial"/>
              <a:cs typeface="Arial"/>
            </a:endParaRPr>
          </a:p>
          <a:p>
            <a:pPr marL="5512435" marR="66675">
              <a:lnSpc>
                <a:spcPct val="100000"/>
              </a:lnSpc>
              <a:spcBef>
                <a:spcPts val="5"/>
              </a:spcBef>
            </a:pP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If</a:t>
            </a:r>
            <a:r>
              <a:rPr sz="1200" spc="-1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you</a:t>
            </a:r>
            <a:r>
              <a:rPr sz="1200" spc="-1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uploaded</a:t>
            </a:r>
            <a:r>
              <a:rPr sz="1200" spc="-5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a</a:t>
            </a:r>
            <a:r>
              <a:rPr sz="1200" spc="-10" dirty="0">
                <a:solidFill>
                  <a:srgbClr val="817460"/>
                </a:solidFill>
                <a:latin typeface="Arial"/>
                <a:cs typeface="Arial"/>
              </a:rPr>
              <a:t> document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in</a:t>
            </a:r>
            <a:r>
              <a:rPr sz="1200" spc="-2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step</a:t>
            </a:r>
            <a:r>
              <a:rPr sz="1200" spc="-2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3,</a:t>
            </a:r>
            <a:r>
              <a:rPr sz="1200" spc="-1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but</a:t>
            </a:r>
            <a:r>
              <a:rPr sz="1200" spc="-2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now</a:t>
            </a:r>
            <a:r>
              <a:rPr sz="1200" spc="-3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want</a:t>
            </a:r>
            <a:r>
              <a:rPr sz="1200" spc="-1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817460"/>
                </a:solidFill>
                <a:latin typeface="Arial"/>
                <a:cs typeface="Arial"/>
              </a:rPr>
              <a:t>to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change</a:t>
            </a:r>
            <a:r>
              <a:rPr sz="1200" spc="-4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it,</a:t>
            </a:r>
            <a:r>
              <a:rPr sz="1200" spc="-1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click</a:t>
            </a:r>
            <a:r>
              <a:rPr sz="1200" spc="-1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the</a:t>
            </a:r>
            <a:r>
              <a:rPr sz="1200" spc="-2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817460"/>
                </a:solidFill>
                <a:latin typeface="Arial"/>
                <a:cs typeface="Arial"/>
              </a:rPr>
              <a:t>upload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new</a:t>
            </a:r>
            <a:r>
              <a:rPr sz="1200" spc="-4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version</a:t>
            </a:r>
            <a:r>
              <a:rPr sz="1200" spc="-2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check</a:t>
            </a:r>
            <a:r>
              <a:rPr sz="1200" spc="-20" dirty="0">
                <a:solidFill>
                  <a:srgbClr val="817460"/>
                </a:solidFill>
                <a:latin typeface="Arial"/>
                <a:cs typeface="Arial"/>
              </a:rPr>
              <a:t> box.</a:t>
            </a:r>
            <a:endParaRPr sz="1200">
              <a:latin typeface="Arial"/>
              <a:cs typeface="Arial"/>
            </a:endParaRPr>
          </a:p>
          <a:p>
            <a:pPr marL="5512435" marR="5080">
              <a:lnSpc>
                <a:spcPct val="100000"/>
              </a:lnSpc>
            </a:pP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Then</a:t>
            </a:r>
            <a:r>
              <a:rPr sz="1200" spc="-5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click</a:t>
            </a:r>
            <a:r>
              <a:rPr sz="1200" spc="-1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the</a:t>
            </a:r>
            <a:r>
              <a:rPr sz="1200" spc="-2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browse</a:t>
            </a:r>
            <a:r>
              <a:rPr sz="1200" spc="-2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817460"/>
                </a:solidFill>
                <a:latin typeface="Arial"/>
                <a:cs typeface="Arial"/>
              </a:rPr>
              <a:t>button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and</a:t>
            </a:r>
            <a:r>
              <a:rPr sz="1200" spc="-2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select</a:t>
            </a:r>
            <a:r>
              <a:rPr sz="1200" spc="-2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the</a:t>
            </a:r>
            <a:r>
              <a:rPr sz="1200" spc="-1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file</a:t>
            </a:r>
            <a:r>
              <a:rPr sz="1200" spc="-2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on</a:t>
            </a:r>
            <a:r>
              <a:rPr sz="1200" spc="-1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817460"/>
                </a:solidFill>
                <a:latin typeface="Arial"/>
                <a:cs typeface="Arial"/>
              </a:rPr>
              <a:t>your </a:t>
            </a:r>
            <a:r>
              <a:rPr sz="1200" spc="-10" dirty="0">
                <a:solidFill>
                  <a:srgbClr val="817460"/>
                </a:solidFill>
                <a:latin typeface="Arial"/>
                <a:cs typeface="Arial"/>
              </a:rPr>
              <a:t>computer.</a:t>
            </a:r>
            <a:r>
              <a:rPr sz="1200" spc="-3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Click</a:t>
            </a:r>
            <a:r>
              <a:rPr sz="1200" spc="-1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the</a:t>
            </a:r>
            <a:r>
              <a:rPr sz="1200" spc="-1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817460"/>
                </a:solidFill>
                <a:latin typeface="Arial"/>
                <a:cs typeface="Arial"/>
              </a:rPr>
              <a:t>upload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documents</a:t>
            </a:r>
            <a:r>
              <a:rPr sz="1200" spc="-5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817460"/>
                </a:solidFill>
                <a:latin typeface="Arial"/>
                <a:cs typeface="Arial"/>
              </a:rPr>
              <a:t>button.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4693920" y="4626902"/>
            <a:ext cx="4150360" cy="1638300"/>
            <a:chOff x="4693920" y="4626902"/>
            <a:chExt cx="4150360" cy="1638300"/>
          </a:xfrm>
        </p:grpSpPr>
        <p:pic>
          <p:nvPicPr>
            <p:cNvPr id="18" name="object 18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693920" y="4626902"/>
              <a:ext cx="2036064" cy="237832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4815078" y="4690617"/>
              <a:ext cx="1876425" cy="80010"/>
            </a:xfrm>
            <a:custGeom>
              <a:avLst/>
              <a:gdLst/>
              <a:ahLst/>
              <a:cxnLst/>
              <a:rect l="l" t="t" r="r" b="b"/>
              <a:pathLst>
                <a:path w="1876425" h="80010">
                  <a:moveTo>
                    <a:pt x="77936" y="25858"/>
                  </a:moveTo>
                  <a:lnTo>
                    <a:pt x="77516" y="51562"/>
                  </a:lnTo>
                  <a:lnTo>
                    <a:pt x="77513" y="51766"/>
                  </a:lnTo>
                  <a:lnTo>
                    <a:pt x="1875663" y="80010"/>
                  </a:lnTo>
                  <a:lnTo>
                    <a:pt x="1876170" y="54102"/>
                  </a:lnTo>
                  <a:lnTo>
                    <a:pt x="77936" y="25858"/>
                  </a:lnTo>
                  <a:close/>
                </a:path>
                <a:path w="1876425" h="80010">
                  <a:moveTo>
                    <a:pt x="78358" y="0"/>
                  </a:moveTo>
                  <a:lnTo>
                    <a:pt x="0" y="37592"/>
                  </a:lnTo>
                  <a:lnTo>
                    <a:pt x="77088" y="77724"/>
                  </a:lnTo>
                  <a:lnTo>
                    <a:pt x="77474" y="54102"/>
                  </a:lnTo>
                  <a:lnTo>
                    <a:pt x="77513" y="51766"/>
                  </a:lnTo>
                  <a:lnTo>
                    <a:pt x="64515" y="51562"/>
                  </a:lnTo>
                  <a:lnTo>
                    <a:pt x="64893" y="25858"/>
                  </a:lnTo>
                  <a:lnTo>
                    <a:pt x="64896" y="25654"/>
                  </a:lnTo>
                  <a:lnTo>
                    <a:pt x="77939" y="25654"/>
                  </a:lnTo>
                  <a:lnTo>
                    <a:pt x="78358" y="0"/>
                  </a:lnTo>
                  <a:close/>
                </a:path>
                <a:path w="1876425" h="80010">
                  <a:moveTo>
                    <a:pt x="64896" y="25654"/>
                  </a:moveTo>
                  <a:lnTo>
                    <a:pt x="64515" y="51562"/>
                  </a:lnTo>
                  <a:lnTo>
                    <a:pt x="77513" y="51766"/>
                  </a:lnTo>
                  <a:lnTo>
                    <a:pt x="77936" y="25858"/>
                  </a:lnTo>
                  <a:lnTo>
                    <a:pt x="64896" y="25654"/>
                  </a:lnTo>
                  <a:close/>
                </a:path>
                <a:path w="1876425" h="80010">
                  <a:moveTo>
                    <a:pt x="77939" y="25654"/>
                  </a:moveTo>
                  <a:lnTo>
                    <a:pt x="64896" y="25654"/>
                  </a:lnTo>
                  <a:lnTo>
                    <a:pt x="77936" y="25858"/>
                  </a:lnTo>
                  <a:lnTo>
                    <a:pt x="77939" y="25654"/>
                  </a:lnTo>
                  <a:close/>
                </a:path>
              </a:pathLst>
            </a:custGeom>
            <a:solidFill>
              <a:srgbClr val="CA002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0" name="object 20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653784" y="5591555"/>
              <a:ext cx="2189987" cy="673608"/>
            </a:xfrm>
            <a:prstGeom prst="rect">
              <a:avLst/>
            </a:prstGeom>
          </p:spPr>
        </p:pic>
      </p:grpSp>
      <p:sp>
        <p:nvSpPr>
          <p:cNvPr id="21" name="object 21"/>
          <p:cNvSpPr txBox="1"/>
          <p:nvPr/>
        </p:nvSpPr>
        <p:spPr>
          <a:xfrm>
            <a:off x="1718932" y="5897333"/>
            <a:ext cx="4191000" cy="17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dirty="0">
                <a:solidFill>
                  <a:srgbClr val="817460"/>
                </a:solidFill>
                <a:latin typeface="Arial"/>
                <a:cs typeface="Arial"/>
              </a:rPr>
              <a:t>Sample</a:t>
            </a:r>
            <a:r>
              <a:rPr sz="1000" spc="-1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817460"/>
                </a:solidFill>
                <a:latin typeface="Arial"/>
                <a:cs typeface="Arial"/>
              </a:rPr>
              <a:t>screen</a:t>
            </a:r>
            <a:r>
              <a:rPr sz="1000" spc="-1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817460"/>
                </a:solidFill>
                <a:latin typeface="Arial"/>
                <a:cs typeface="Arial"/>
              </a:rPr>
              <a:t>shot,</a:t>
            </a:r>
            <a:r>
              <a:rPr sz="1000" spc="-1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817460"/>
                </a:solidFill>
                <a:latin typeface="Arial"/>
                <a:cs typeface="Arial"/>
              </a:rPr>
              <a:t>clinics</a:t>
            </a:r>
            <a:r>
              <a:rPr sz="1000" spc="-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817460"/>
                </a:solidFill>
                <a:latin typeface="Arial"/>
                <a:cs typeface="Arial"/>
              </a:rPr>
              <a:t>and</a:t>
            </a:r>
            <a:r>
              <a:rPr sz="1000" spc="-1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817460"/>
                </a:solidFill>
                <a:latin typeface="Arial"/>
                <a:cs typeface="Arial"/>
              </a:rPr>
              <a:t>required</a:t>
            </a:r>
            <a:r>
              <a:rPr sz="1000" spc="-1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817460"/>
                </a:solidFill>
                <a:latin typeface="Arial"/>
                <a:cs typeface="Arial"/>
              </a:rPr>
              <a:t>documents</a:t>
            </a:r>
            <a:r>
              <a:rPr sz="1000" spc="-1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817460"/>
                </a:solidFill>
                <a:latin typeface="Arial"/>
                <a:cs typeface="Arial"/>
              </a:rPr>
              <a:t>may</a:t>
            </a:r>
            <a:r>
              <a:rPr sz="1000" spc="-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817460"/>
                </a:solidFill>
                <a:latin typeface="Arial"/>
                <a:cs typeface="Arial"/>
              </a:rPr>
              <a:t>not</a:t>
            </a:r>
            <a:r>
              <a:rPr sz="1000" spc="-1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817460"/>
                </a:solidFill>
                <a:latin typeface="Arial"/>
                <a:cs typeface="Arial"/>
              </a:rPr>
              <a:t>be</a:t>
            </a:r>
            <a:r>
              <a:rPr sz="1000" spc="-10" dirty="0">
                <a:solidFill>
                  <a:srgbClr val="817460"/>
                </a:solidFill>
                <a:latin typeface="Arial"/>
                <a:cs typeface="Arial"/>
              </a:rPr>
              <a:t> accurate.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6733158" y="5654141"/>
            <a:ext cx="194945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200" spc="-25" dirty="0">
                <a:solidFill>
                  <a:srgbClr val="817460"/>
                </a:solidFill>
                <a:latin typeface="Arial"/>
                <a:cs typeface="Arial"/>
              </a:rPr>
              <a:t>You</a:t>
            </a:r>
            <a:r>
              <a:rPr sz="1200" spc="-3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should</a:t>
            </a:r>
            <a:r>
              <a:rPr sz="1200" spc="-5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receive</a:t>
            </a:r>
            <a:r>
              <a:rPr sz="1200" spc="-3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a</a:t>
            </a:r>
            <a:r>
              <a:rPr sz="1200" spc="-3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pop-</a:t>
            </a:r>
            <a:r>
              <a:rPr sz="1200" spc="-25" dirty="0">
                <a:solidFill>
                  <a:srgbClr val="817460"/>
                </a:solidFill>
                <a:latin typeface="Arial"/>
                <a:cs typeface="Arial"/>
              </a:rPr>
              <a:t>up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that</a:t>
            </a:r>
            <a:r>
              <a:rPr sz="1200" spc="-2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indicates</a:t>
            </a:r>
            <a:r>
              <a:rPr sz="1200" spc="-3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the</a:t>
            </a:r>
            <a:r>
              <a:rPr sz="1200" spc="-30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817460"/>
                </a:solidFill>
                <a:latin typeface="Arial"/>
                <a:cs typeface="Arial"/>
              </a:rPr>
              <a:t>file </a:t>
            </a:r>
            <a:r>
              <a:rPr sz="1200" dirty="0">
                <a:solidFill>
                  <a:srgbClr val="817460"/>
                </a:solidFill>
                <a:latin typeface="Arial"/>
                <a:cs typeface="Arial"/>
              </a:rPr>
              <a:t>uploaded</a:t>
            </a:r>
            <a:r>
              <a:rPr sz="1200" spc="-65" dirty="0">
                <a:solidFill>
                  <a:srgbClr val="817460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817460"/>
                </a:solidFill>
                <a:latin typeface="Arial"/>
                <a:cs typeface="Arial"/>
              </a:rPr>
              <a:t>successfully.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9327" y="0"/>
              <a:ext cx="8424672" cy="6857999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36675" y="0"/>
              <a:ext cx="4931664" cy="6857999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071372" y="1223772"/>
              <a:ext cx="7573009" cy="4838700"/>
            </a:xfrm>
            <a:custGeom>
              <a:avLst/>
              <a:gdLst/>
              <a:ahLst/>
              <a:cxnLst/>
              <a:rect l="l" t="t" r="r" b="b"/>
              <a:pathLst>
                <a:path w="7573009" h="4838700">
                  <a:moveTo>
                    <a:pt x="7572756" y="0"/>
                  </a:moveTo>
                  <a:lnTo>
                    <a:pt x="0" y="0"/>
                  </a:lnTo>
                  <a:lnTo>
                    <a:pt x="0" y="4838700"/>
                  </a:lnTo>
                  <a:lnTo>
                    <a:pt x="7572756" y="4838700"/>
                  </a:lnTo>
                  <a:lnTo>
                    <a:pt x="7572756" y="0"/>
                  </a:lnTo>
                  <a:close/>
                </a:path>
              </a:pathLst>
            </a:custGeom>
            <a:solidFill>
              <a:srgbClr val="F6F5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058672" y="378663"/>
            <a:ext cx="474027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What</a:t>
            </a:r>
            <a:r>
              <a:rPr spc="50" dirty="0"/>
              <a:t> </a:t>
            </a:r>
            <a:r>
              <a:rPr dirty="0"/>
              <a:t>happens</a:t>
            </a:r>
            <a:r>
              <a:rPr spc="55" dirty="0"/>
              <a:t> </a:t>
            </a:r>
            <a:r>
              <a:rPr spc="-10" dirty="0"/>
              <a:t>next?</a:t>
            </a:r>
          </a:p>
        </p:txBody>
      </p:sp>
      <p:sp>
        <p:nvSpPr>
          <p:cNvPr id="7" name="object 7"/>
          <p:cNvSpPr txBox="1">
            <a:spLocks noGrp="1"/>
          </p:cNvSpPr>
          <p:nvPr>
            <p:ph type="body" idx="1"/>
          </p:nvPr>
        </p:nvSpPr>
        <p:spPr>
          <a:xfrm>
            <a:off x="1058456" y="1245603"/>
            <a:ext cx="7334250" cy="424475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dirty="0"/>
              <a:t>C</a:t>
            </a:r>
            <a:r>
              <a:rPr dirty="0"/>
              <a:t>lini</a:t>
            </a:r>
            <a:r>
              <a:rPr lang="en-US" dirty="0"/>
              <a:t>c </a:t>
            </a:r>
            <a:r>
              <a:rPr dirty="0"/>
              <a:t>faculty</a:t>
            </a:r>
            <a:r>
              <a:rPr spc="-15" dirty="0"/>
              <a:t> </a:t>
            </a:r>
            <a:r>
              <a:rPr dirty="0"/>
              <a:t>will</a:t>
            </a:r>
            <a:r>
              <a:rPr spc="-35" dirty="0"/>
              <a:t> </a:t>
            </a:r>
            <a:r>
              <a:rPr lang="en-US" spc="-35" dirty="0"/>
              <a:t>begin </a:t>
            </a:r>
            <a:r>
              <a:rPr dirty="0"/>
              <a:t>review</a:t>
            </a:r>
            <a:r>
              <a:rPr lang="en-US" dirty="0"/>
              <a:t>ing </a:t>
            </a:r>
            <a:r>
              <a:rPr dirty="0"/>
              <a:t>all</a:t>
            </a:r>
            <a:r>
              <a:rPr spc="-20" dirty="0"/>
              <a:t> </a:t>
            </a:r>
            <a:r>
              <a:rPr dirty="0"/>
              <a:t>applications</a:t>
            </a:r>
            <a:r>
              <a:rPr spc="-25" dirty="0"/>
              <a:t> </a:t>
            </a:r>
            <a:r>
              <a:rPr lang="en-US" spc="-25" dirty="0"/>
              <a:t>on </a:t>
            </a:r>
            <a:r>
              <a:rPr lang="en-US" b="1" dirty="0"/>
              <a:t>October 27</a:t>
            </a:r>
            <a:r>
              <a:rPr b="1" dirty="0"/>
              <a:t>,</a:t>
            </a:r>
            <a:r>
              <a:rPr b="1" spc="-25" dirty="0"/>
              <a:t> </a:t>
            </a:r>
            <a:r>
              <a:rPr b="1" spc="-10" dirty="0"/>
              <a:t>202</a:t>
            </a:r>
            <a:r>
              <a:rPr lang="en-US" b="1" spc="-10" dirty="0"/>
              <a:t>6</a:t>
            </a:r>
            <a:r>
              <a:rPr spc="-10" dirty="0"/>
              <a:t>.</a:t>
            </a:r>
          </a:p>
          <a:p>
            <a:pPr>
              <a:lnSpc>
                <a:spcPct val="100000"/>
              </a:lnSpc>
              <a:spcBef>
                <a:spcPts val="630"/>
              </a:spcBef>
            </a:pPr>
            <a:endParaRPr lang="en-US" spc="-10" dirty="0"/>
          </a:p>
          <a:p>
            <a:pPr>
              <a:lnSpc>
                <a:spcPct val="100000"/>
              </a:lnSpc>
              <a:spcBef>
                <a:spcPts val="630"/>
              </a:spcBef>
            </a:pPr>
            <a:r>
              <a:rPr lang="en-US" spc="-10" dirty="0"/>
              <a:t>You will receive an email with your clinic status </a:t>
            </a:r>
            <a:r>
              <a:rPr lang="en-US" b="1" spc="-10" dirty="0"/>
              <a:t>before pre-enrollment opens in November</a:t>
            </a:r>
            <a:r>
              <a:rPr lang="en-US" spc="-10" dirty="0"/>
              <a:t>. If admitted, the Registrar’s Office will enroll you in the clinic.</a:t>
            </a:r>
          </a:p>
          <a:p>
            <a:pPr>
              <a:lnSpc>
                <a:spcPct val="100000"/>
              </a:lnSpc>
              <a:spcBef>
                <a:spcPts val="630"/>
              </a:spcBef>
            </a:pPr>
            <a:endParaRPr lang="en-US" spc="-10" dirty="0"/>
          </a:p>
          <a:p>
            <a:pPr>
              <a:lnSpc>
                <a:spcPct val="100000"/>
              </a:lnSpc>
              <a:spcBef>
                <a:spcPts val="630"/>
              </a:spcBef>
            </a:pPr>
            <a:r>
              <a:rPr lang="en-US" spc="-10" dirty="0"/>
              <a:t>You may drop clinical courses – whether </a:t>
            </a:r>
            <a:r>
              <a:rPr lang="en-US" b="1" spc="-10" dirty="0"/>
              <a:t>enrolled</a:t>
            </a:r>
            <a:r>
              <a:rPr lang="en-US" spc="-10" dirty="0"/>
              <a:t> or </a:t>
            </a:r>
            <a:r>
              <a:rPr lang="en-US" b="1" spc="-10" dirty="0"/>
              <a:t>waitlisted</a:t>
            </a:r>
            <a:r>
              <a:rPr lang="en-US" spc="-10" dirty="0"/>
              <a:t> - during the pre-enrollment period using the Clinic Drop Form, available on the </a:t>
            </a:r>
            <a:r>
              <a:rPr lang="en-US" dirty="0"/>
              <a:t>Registrar’s Forms page.</a:t>
            </a:r>
          </a:p>
          <a:p>
            <a:pPr>
              <a:lnSpc>
                <a:spcPct val="100000"/>
              </a:lnSpc>
              <a:spcBef>
                <a:spcPts val="630"/>
              </a:spcBef>
            </a:pPr>
            <a:endParaRPr lang="en-US" spc="-10" dirty="0"/>
          </a:p>
          <a:p>
            <a:pPr>
              <a:lnSpc>
                <a:spcPct val="100000"/>
              </a:lnSpc>
              <a:spcBef>
                <a:spcPts val="630"/>
              </a:spcBef>
            </a:pPr>
            <a:r>
              <a:rPr lang="en-US" spc="-10" dirty="0"/>
              <a:t>If clinic faculty invite you to add a clinic, you will receive instructions on how to complete the process. </a:t>
            </a:r>
            <a:endParaRPr spc="-10" dirty="0"/>
          </a:p>
          <a:p>
            <a:pPr>
              <a:lnSpc>
                <a:spcPct val="100000"/>
              </a:lnSpc>
              <a:spcBef>
                <a:spcPts val="630"/>
              </a:spcBef>
            </a:pPr>
            <a:endParaRPr spc="-10" dirty="0"/>
          </a:p>
          <a:p>
            <a:pPr marL="12700" marR="5080">
              <a:lnSpc>
                <a:spcPct val="100000"/>
              </a:lnSpc>
            </a:pPr>
            <a:r>
              <a:rPr dirty="0"/>
              <a:t>Questions?</a:t>
            </a:r>
            <a:r>
              <a:rPr spc="-15" dirty="0"/>
              <a:t> </a:t>
            </a:r>
            <a:r>
              <a:rPr dirty="0"/>
              <a:t>Feel</a:t>
            </a:r>
            <a:r>
              <a:rPr spc="-10" dirty="0"/>
              <a:t> </a:t>
            </a:r>
            <a:r>
              <a:rPr dirty="0"/>
              <a:t>free</a:t>
            </a:r>
            <a:r>
              <a:rPr spc="-15" dirty="0"/>
              <a:t> </a:t>
            </a:r>
            <a:r>
              <a:rPr dirty="0"/>
              <a:t>to</a:t>
            </a:r>
            <a:r>
              <a:rPr spc="-10" dirty="0"/>
              <a:t> </a:t>
            </a:r>
            <a:r>
              <a:rPr dirty="0"/>
              <a:t>email</a:t>
            </a:r>
            <a:r>
              <a:rPr spc="-10" dirty="0"/>
              <a:t> </a:t>
            </a:r>
            <a:r>
              <a:rPr dirty="0"/>
              <a:t>Clinical</a:t>
            </a:r>
            <a:r>
              <a:rPr spc="-15" dirty="0"/>
              <a:t> </a:t>
            </a:r>
            <a:r>
              <a:rPr dirty="0"/>
              <a:t>Program</a:t>
            </a:r>
            <a:r>
              <a:rPr spc="-10" dirty="0"/>
              <a:t> </a:t>
            </a:r>
            <a:r>
              <a:rPr dirty="0"/>
              <a:t>at</a:t>
            </a:r>
            <a:r>
              <a:rPr spc="-10" dirty="0"/>
              <a:t> </a:t>
            </a:r>
            <a:r>
              <a:rPr spc="-10" dirty="0">
                <a:hlinkClick r:id="rId4"/>
              </a:rPr>
              <a:t>clinicalprograms@cornell.edu</a:t>
            </a:r>
            <a:r>
              <a:rPr spc="-15" dirty="0"/>
              <a:t> </a:t>
            </a:r>
            <a:r>
              <a:rPr spc="-25" dirty="0"/>
              <a:t>if </a:t>
            </a:r>
            <a:r>
              <a:rPr dirty="0"/>
              <a:t>you</a:t>
            </a:r>
            <a:r>
              <a:rPr spc="-15" dirty="0"/>
              <a:t> </a:t>
            </a:r>
            <a:r>
              <a:rPr dirty="0"/>
              <a:t>have</a:t>
            </a:r>
            <a:r>
              <a:rPr spc="-10" dirty="0"/>
              <a:t> </a:t>
            </a:r>
            <a:r>
              <a:rPr dirty="0"/>
              <a:t>any</a:t>
            </a:r>
            <a:r>
              <a:rPr spc="-15" dirty="0"/>
              <a:t> </a:t>
            </a:r>
            <a:r>
              <a:rPr dirty="0"/>
              <a:t>questions</a:t>
            </a:r>
            <a:r>
              <a:rPr spc="-10" dirty="0"/>
              <a:t> </a:t>
            </a:r>
            <a:r>
              <a:rPr dirty="0"/>
              <a:t>or</a:t>
            </a:r>
            <a:r>
              <a:rPr spc="-15" dirty="0"/>
              <a:t> </a:t>
            </a:r>
            <a:r>
              <a:rPr dirty="0"/>
              <a:t>concerns</a:t>
            </a:r>
            <a:r>
              <a:rPr spc="-10" dirty="0"/>
              <a:t> </a:t>
            </a:r>
            <a:r>
              <a:rPr dirty="0"/>
              <a:t>about</a:t>
            </a:r>
            <a:r>
              <a:rPr spc="-10" dirty="0"/>
              <a:t> </a:t>
            </a:r>
            <a:r>
              <a:rPr dirty="0"/>
              <a:t>the</a:t>
            </a:r>
            <a:r>
              <a:rPr spc="-15" dirty="0"/>
              <a:t> </a:t>
            </a:r>
            <a:r>
              <a:rPr dirty="0"/>
              <a:t>clinic</a:t>
            </a:r>
            <a:r>
              <a:rPr spc="-10" dirty="0"/>
              <a:t> </a:t>
            </a:r>
            <a:r>
              <a:rPr dirty="0"/>
              <a:t>application</a:t>
            </a:r>
            <a:r>
              <a:rPr lang="en-US" dirty="0"/>
              <a:t> and selection</a:t>
            </a:r>
            <a:r>
              <a:rPr spc="-15" dirty="0"/>
              <a:t> </a:t>
            </a:r>
            <a:r>
              <a:rPr spc="-10" dirty="0"/>
              <a:t>process.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81746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154</TotalTime>
  <Words>523</Words>
  <Application>Microsoft Office PowerPoint</Application>
  <PresentationFormat>On-screen Show (4:3)</PresentationFormat>
  <Paragraphs>42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9" baseType="lpstr">
      <vt:lpstr>Arial</vt:lpstr>
      <vt:lpstr>Office Theme</vt:lpstr>
      <vt:lpstr>Clinic Application &amp; Selection Process</vt:lpstr>
      <vt:lpstr>Step One</vt:lpstr>
      <vt:lpstr>Step Two</vt:lpstr>
      <vt:lpstr>Step Three</vt:lpstr>
      <vt:lpstr>Step Four</vt:lpstr>
      <vt:lpstr>Step Five (Optional)</vt:lpstr>
      <vt:lpstr>What happens next?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Cornell Law School Clinic Pre-Registration Process</dc:title>
  <dc:creator>Lyndsey Clark</dc:creator>
  <cp:lastModifiedBy>Veronica E. VanCleave-Seeley</cp:lastModifiedBy>
  <cp:revision>4</cp:revision>
  <cp:lastPrinted>2025-10-09T17:03:10Z</cp:lastPrinted>
  <dcterms:created xsi:type="dcterms:W3CDTF">2025-04-04T17:51:33Z</dcterms:created>
  <dcterms:modified xsi:type="dcterms:W3CDTF">2026-10-09T12:29:40Z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2017-10-23T00:00:00Z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2025-04-04T00:00:00Z</vt:filetime>
  </property>
  <property fmtid="{D5CDD505-2E9C-101B-9397-08002B2CF9AE}" pid="5" name="Producer">
    <vt:lpwstr>Adobe Acrobat Pro DC (32-bit) 22 Paper Capture Plug-in</vt:lpwstr>
  </property>
</Properties>
</file>